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4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1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2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3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4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88" r:id="rId2"/>
    <p:sldId id="289" r:id="rId3"/>
    <p:sldId id="293" r:id="rId4"/>
    <p:sldId id="294" r:id="rId5"/>
    <p:sldId id="295" r:id="rId6"/>
    <p:sldId id="266" r:id="rId7"/>
    <p:sldId id="267" r:id="rId8"/>
    <p:sldId id="269" r:id="rId9"/>
    <p:sldId id="279" r:id="rId10"/>
    <p:sldId id="262" r:id="rId11"/>
    <p:sldId id="273" r:id="rId12"/>
    <p:sldId id="298" r:id="rId13"/>
    <p:sldId id="272" r:id="rId14"/>
    <p:sldId id="274" r:id="rId15"/>
    <p:sldId id="299" r:id="rId16"/>
    <p:sldId id="282" r:id="rId17"/>
    <p:sldId id="280" r:id="rId18"/>
    <p:sldId id="281" r:id="rId19"/>
    <p:sldId id="270" r:id="rId20"/>
    <p:sldId id="283" r:id="rId21"/>
    <p:sldId id="284" r:id="rId22"/>
    <p:sldId id="277" r:id="rId23"/>
    <p:sldId id="276" r:id="rId24"/>
    <p:sldId id="297" r:id="rId25"/>
    <p:sldId id="286" r:id="rId26"/>
    <p:sldId id="296" r:id="rId27"/>
    <p:sldId id="275" r:id="rId28"/>
    <p:sldId id="260" r:id="rId2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EE85B2-FA67-48AC-817C-1E27F289277B}" v="1" dt="2019-10-08T12:48:29.5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329" autoAdjust="0"/>
  </p:normalViewPr>
  <p:slideViewPr>
    <p:cSldViewPr snapToGrid="0">
      <p:cViewPr varScale="1">
        <p:scale>
          <a:sx n="62" d="100"/>
          <a:sy n="62" d="100"/>
        </p:scale>
        <p:origin x="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78EE85B2-FA67-48AC-817C-1E27F289277B}"/>
    <pc:docChg chg="modSld">
      <pc:chgData name="" userId="" providerId="" clId="Web-{78EE85B2-FA67-48AC-817C-1E27F289277B}" dt="2019-10-08T12:48:29.545" v="0" actId="1076"/>
      <pc:docMkLst>
        <pc:docMk/>
      </pc:docMkLst>
      <pc:sldChg chg="modSp">
        <pc:chgData name="" userId="" providerId="" clId="Web-{78EE85B2-FA67-48AC-817C-1E27F289277B}" dt="2019-10-08T12:48:29.545" v="0" actId="1076"/>
        <pc:sldMkLst>
          <pc:docMk/>
          <pc:sldMk cId="72719647" sldId="272"/>
        </pc:sldMkLst>
        <pc:picChg chg="mod">
          <ac:chgData name="" userId="" providerId="" clId="Web-{78EE85B2-FA67-48AC-817C-1E27F289277B}" dt="2019-10-08T12:48:29.545" v="0" actId="1076"/>
          <ac:picMkLst>
            <pc:docMk/>
            <pc:sldMk cId="72719647" sldId="272"/>
            <ac:picMk id="4" creationId="{00000000-0000-0000-0000-000000000000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ristian.CmtBcn007\Dropbox\CIEMAT\ACTIVOS\EUROFUSION%202018-2020\Presentaciones\Eurofusion%20meet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1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2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Microsoft_Excel_Worksheet3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ristian.CmtBcn007\Dropbox\CIEMAT\ACTIVOS\EUROFUSION%202018-2020\Presentaciones\Eurofusion%20meeting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ristian.CmtBcn007\Dropbox\CIEMAT\ACTIVOS\EUROFUSION%202018-2020\Presentaciones\Eurofusion%20meeting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ristian.CmtBcn007\Dropbox\CIEMAT\ACTIVOS\EFDA%20SES%202014-18\WP2.%20Survey%20of%20public%20attitudes\Task%202.3.%20Comparative%20survey\Analysis\An&#225;lisis%20y%20gr&#225;fico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ristian.CmtBcn007\Dropbox\CIEMAT\ACTIVOS\EUROFUSION%202018-2020\Presentaciones\Eurofusion%20meeting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ristian.CmtBcn007\Dropbox\CIEMAT\ACTIVOS\EUROFUSION%202018-2020\Presentaciones\Eurofusion%20meeting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ristian.CmtBcn007\Dropbox\CIEMAT\ACTIVOS\EUROFUSION%202018-2020\Presentaciones\Eurofusion%20meeting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ristian.CmtBcn007\Dropbox\CIEMAT\ACTIVOS\EUROFUSION%202018-2020\Presentaciones\Eurofusion%20meeting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s-ES"/>
              <a:t>OVERALL EVALUATION OF FUSION</a:t>
            </a:r>
          </a:p>
          <a:p>
            <a:pPr>
              <a:defRPr/>
            </a:pPr>
            <a:r>
              <a:rPr lang="es-ES_tradnl"/>
              <a:t>(21 countries)</a:t>
            </a:r>
            <a:endParaRPr lang="es-E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s-E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Hoja3!$C$6</c:f>
              <c:strCache>
                <c:ptCount val="1"/>
                <c:pt idx="0">
                  <c:v>Very Poor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Hoja3!$F$6</c:f>
              <c:numCache>
                <c:formatCode>####.0</c:formatCode>
                <c:ptCount val="1"/>
                <c:pt idx="0">
                  <c:v>3.4651977966950427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22-481C-BBC0-D1128B6542F2}"/>
            </c:ext>
          </c:extLst>
        </c:ser>
        <c:ser>
          <c:idx val="1"/>
          <c:order val="1"/>
          <c:tx>
            <c:strRef>
              <c:f>Hoja3!$C$7</c:f>
              <c:strCache>
                <c:ptCount val="1"/>
                <c:pt idx="0">
                  <c:v>Poor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Hoja3!$F$7</c:f>
              <c:numCache>
                <c:formatCode>####.0</c:formatCode>
                <c:ptCount val="1"/>
                <c:pt idx="0">
                  <c:v>11.151727591387081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22-481C-BBC0-D1128B6542F2}"/>
            </c:ext>
          </c:extLst>
        </c:ser>
        <c:ser>
          <c:idx val="2"/>
          <c:order val="2"/>
          <c:tx>
            <c:strRef>
              <c:f>Hoja3!$C$8</c:f>
              <c:strCache>
                <c:ptCount val="1"/>
                <c:pt idx="0">
                  <c:v>Fair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Hoja3!$F$8</c:f>
              <c:numCache>
                <c:formatCode>####.0</c:formatCode>
                <c:ptCount val="1"/>
                <c:pt idx="0">
                  <c:v>31.407110665998999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F22-481C-BBC0-D1128B6542F2}"/>
            </c:ext>
          </c:extLst>
        </c:ser>
        <c:ser>
          <c:idx val="3"/>
          <c:order val="3"/>
          <c:tx>
            <c:strRef>
              <c:f>Hoja3!$C$9</c:f>
              <c:strCache>
                <c:ptCount val="1"/>
                <c:pt idx="0">
                  <c:v>Good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Hoja3!$F$9</c:f>
              <c:numCache>
                <c:formatCode>####.0</c:formatCode>
                <c:ptCount val="1"/>
                <c:pt idx="0">
                  <c:v>39.223835753630446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F22-481C-BBC0-D1128B6542F2}"/>
            </c:ext>
          </c:extLst>
        </c:ser>
        <c:ser>
          <c:idx val="4"/>
          <c:order val="4"/>
          <c:tx>
            <c:strRef>
              <c:f>Hoja3!$C$10</c:f>
              <c:strCache>
                <c:ptCount val="1"/>
                <c:pt idx="0">
                  <c:v>Very Good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Hoja3!$F$10</c:f>
              <c:numCache>
                <c:formatCode>####.0</c:formatCode>
                <c:ptCount val="1"/>
                <c:pt idx="0">
                  <c:v>14.752128192288433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F22-481C-BBC0-D1128B6542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570679392"/>
        <c:axId val="570669880"/>
      </c:barChart>
      <c:catAx>
        <c:axId val="570679392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70669880"/>
        <c:crosses val="autoZero"/>
        <c:auto val="1"/>
        <c:lblAlgn val="ctr"/>
        <c:lblOffset val="100"/>
        <c:noMultiLvlLbl val="0"/>
      </c:catAx>
      <c:valAx>
        <c:axId val="570669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#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57067939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583333333333332"/>
          <c:y val="9.0277777777777762E-2"/>
          <c:w val="0.52222222222222225"/>
          <c:h val="0.87037037037037035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A3B-4B8B-B050-D146AC149E19}"/>
              </c:ext>
            </c:extLst>
          </c:dPt>
          <c:dPt>
            <c:idx val="1"/>
            <c:bubble3D val="0"/>
            <c:spPr>
              <a:solidFill>
                <a:srgbClr val="8AC4A7">
                  <a:lumMod val="20000"/>
                  <a:lumOff val="8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A3B-4B8B-B050-D146AC149E19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A3B-4B8B-B050-D146AC149E19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A3B-4B8B-B050-D146AC149E19}"/>
              </c:ext>
            </c:extLst>
          </c:dPt>
          <c:dPt>
            <c:idx val="4"/>
            <c:bubble3D val="0"/>
            <c:explosion val="6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A3B-4B8B-B050-D146AC149E19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A3B-4B8B-B050-D146AC149E19}"/>
              </c:ext>
            </c:extLst>
          </c:dPt>
          <c:dPt>
            <c:idx val="6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A3B-4B8B-B050-D146AC149E19}"/>
              </c:ext>
            </c:extLst>
          </c:dPt>
          <c:dLbls>
            <c:dLbl>
              <c:idx val="4"/>
              <c:layout>
                <c:manualLayout>
                  <c:x val="-1.1335301837270341E-2"/>
                  <c:y val="-3.8760207057451153E-2"/>
                </c:manualLayout>
              </c:layout>
              <c:spPr>
                <a:solidFill>
                  <a:srgbClr val="FF000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Segoe UI" panose="020B0502040204020203" pitchFamily="34" charset="0"/>
                      <a:ea typeface="+mn-ea"/>
                      <a:cs typeface="Segoe UI" panose="020B0502040204020203" pitchFamily="34" charset="0"/>
                    </a:defRPr>
                  </a:pPr>
                  <a:endParaRPr lang="es-E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A3B-4B8B-B050-D146AC149E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E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Hoja2!$E$6:$K$6</c:f>
              <c:strCache>
                <c:ptCount val="7"/>
                <c:pt idx="0">
                  <c:v>Wind and solar </c:v>
                </c:pt>
                <c:pt idx="1">
                  <c:v>Bio energy </c:v>
                </c:pt>
                <c:pt idx="2">
                  <c:v>Energy efficiency and saving</c:v>
                </c:pt>
                <c:pt idx="3">
                  <c:v>Nuclear (fission) energy</c:v>
                </c:pt>
                <c:pt idx="4">
                  <c:v>Fusion energy </c:v>
                </c:pt>
                <c:pt idx="5">
                  <c:v>Natural gas </c:v>
                </c:pt>
                <c:pt idx="6">
                  <c:v>Coal</c:v>
                </c:pt>
              </c:strCache>
            </c:strRef>
          </c:cat>
          <c:val>
            <c:numRef>
              <c:f>Hoja2!$E$10:$K$10</c:f>
              <c:numCache>
                <c:formatCode>####.00</c:formatCode>
                <c:ptCount val="7"/>
                <c:pt idx="0">
                  <c:v>29.745762711864408</c:v>
                </c:pt>
                <c:pt idx="1">
                  <c:v>14.3675847457627</c:v>
                </c:pt>
                <c:pt idx="2">
                  <c:v>19.726694915254225</c:v>
                </c:pt>
                <c:pt idx="3">
                  <c:v>6.9258474576271185</c:v>
                </c:pt>
                <c:pt idx="4">
                  <c:v>23.286016949152515</c:v>
                </c:pt>
                <c:pt idx="5">
                  <c:v>4.7415254237288202</c:v>
                </c:pt>
                <c:pt idx="6">
                  <c:v>1.2065677966101713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A3B-4B8B-B050-D146AC149E19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b="1">
          <a:latin typeface="Segoe UI" panose="020B0502040204020203" pitchFamily="34" charset="0"/>
          <a:cs typeface="Segoe UI" panose="020B0502040204020203" pitchFamily="34" charset="0"/>
        </a:defRPr>
      </a:pPr>
      <a:endParaRPr lang="es-E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583333333333332"/>
          <c:y val="9.0277777777777762E-2"/>
          <c:w val="0.52222222222222225"/>
          <c:h val="0.87037037037037035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83-43AB-AF43-DAEFED050F4C}"/>
              </c:ext>
            </c:extLst>
          </c:dPt>
          <c:dPt>
            <c:idx val="1"/>
            <c:bubble3D val="0"/>
            <c:spPr>
              <a:solidFill>
                <a:srgbClr val="8AC4A7">
                  <a:lumMod val="20000"/>
                  <a:lumOff val="8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83-43AB-AF43-DAEFED050F4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83-43AB-AF43-DAEFED050F4C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83-43AB-AF43-DAEFED050F4C}"/>
              </c:ext>
            </c:extLst>
          </c:dPt>
          <c:dPt>
            <c:idx val="4"/>
            <c:bubble3D val="0"/>
            <c:explosion val="15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783-43AB-AF43-DAEFED050F4C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783-43AB-AF43-DAEFED050F4C}"/>
              </c:ext>
            </c:extLst>
          </c:dPt>
          <c:dPt>
            <c:idx val="6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783-43AB-AF43-DAEFED050F4C}"/>
              </c:ext>
            </c:extLst>
          </c:dPt>
          <c:dLbls>
            <c:dLbl>
              <c:idx val="4"/>
              <c:layout>
                <c:manualLayout>
                  <c:x val="-3.2381889763779528E-3"/>
                  <c:y val="-7.4531568970545345E-2"/>
                </c:manualLayout>
              </c:layout>
              <c:spPr>
                <a:solidFill>
                  <a:srgbClr val="FF000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Segoe UI" panose="020B0502040204020203" pitchFamily="34" charset="0"/>
                      <a:ea typeface="+mn-ea"/>
                      <a:cs typeface="Segoe UI" panose="020B0502040204020203" pitchFamily="34" charset="0"/>
                    </a:defRPr>
                  </a:pPr>
                  <a:endParaRPr lang="es-E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783-43AB-AF43-DAEFED050F4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E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Hoja2!$E$6:$K$6</c:f>
              <c:strCache>
                <c:ptCount val="7"/>
                <c:pt idx="0">
                  <c:v>Wind and solar </c:v>
                </c:pt>
                <c:pt idx="1">
                  <c:v>Bio energy </c:v>
                </c:pt>
                <c:pt idx="2">
                  <c:v>Energy efficiency and saving</c:v>
                </c:pt>
                <c:pt idx="3">
                  <c:v>Nuclear (fission) energy</c:v>
                </c:pt>
                <c:pt idx="4">
                  <c:v>Fusion energy </c:v>
                </c:pt>
                <c:pt idx="5">
                  <c:v>Natural gas </c:v>
                </c:pt>
                <c:pt idx="6">
                  <c:v>Coal</c:v>
                </c:pt>
              </c:strCache>
            </c:strRef>
          </c:cat>
          <c:val>
            <c:numRef>
              <c:f>Hoja2!$E$13:$K$13</c:f>
              <c:numCache>
                <c:formatCode>####.00</c:formatCode>
                <c:ptCount val="7"/>
                <c:pt idx="0">
                  <c:v>39.993808049535581</c:v>
                </c:pt>
                <c:pt idx="1">
                  <c:v>12.266253869969034</c:v>
                </c:pt>
                <c:pt idx="2">
                  <c:v>16.300309597523199</c:v>
                </c:pt>
                <c:pt idx="3">
                  <c:v>6.3302373581011322</c:v>
                </c:pt>
                <c:pt idx="4">
                  <c:v>16.957688338493263</c:v>
                </c:pt>
                <c:pt idx="5">
                  <c:v>5.8059855521155832</c:v>
                </c:pt>
                <c:pt idx="6">
                  <c:v>2.3457172342621257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B783-43AB-AF43-DAEFED050F4C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b="1">
          <a:latin typeface="Segoe UI" panose="020B0502040204020203" pitchFamily="34" charset="0"/>
          <a:cs typeface="Segoe UI" panose="020B0502040204020203" pitchFamily="34" charset="0"/>
        </a:defRPr>
      </a:pPr>
      <a:endParaRPr lang="es-E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583333333333332"/>
          <c:y val="9.0277777777777762E-2"/>
          <c:w val="0.52222222222222225"/>
          <c:h val="0.87037037037037035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1E9-4CBB-9875-8C4149E426CD}"/>
              </c:ext>
            </c:extLst>
          </c:dPt>
          <c:dPt>
            <c:idx val="1"/>
            <c:bubble3D val="0"/>
            <c:spPr>
              <a:solidFill>
                <a:srgbClr val="8AC4A7">
                  <a:lumMod val="20000"/>
                  <a:lumOff val="8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1E9-4CBB-9875-8C4149E426CD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1E9-4CBB-9875-8C4149E426CD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1E9-4CBB-9875-8C4149E426CD}"/>
              </c:ext>
            </c:extLst>
          </c:dPt>
          <c:dPt>
            <c:idx val="4"/>
            <c:bubble3D val="0"/>
            <c:explosion val="8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1E9-4CBB-9875-8C4149E426CD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1E9-4CBB-9875-8C4149E426CD}"/>
              </c:ext>
            </c:extLst>
          </c:dPt>
          <c:dPt>
            <c:idx val="6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F1E9-4CBB-9875-8C4149E426CD}"/>
              </c:ext>
            </c:extLst>
          </c:dPt>
          <c:dLbls>
            <c:dLbl>
              <c:idx val="3"/>
              <c:layout>
                <c:manualLayout>
                  <c:x val="0.10953215223097112"/>
                  <c:y val="-0.13660104986876648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1E9-4CBB-9875-8C4149E426CD}"/>
                </c:ext>
              </c:extLst>
            </c:dLbl>
            <c:dLbl>
              <c:idx val="4"/>
              <c:layout>
                <c:manualLayout>
                  <c:x val="1.0733377077865267E-2"/>
                  <c:y val="-0.16841170895304752"/>
                </c:manualLayout>
              </c:layout>
              <c:spPr>
                <a:solidFill>
                  <a:srgbClr val="FF000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Segoe UI" panose="020B0502040204020203" pitchFamily="34" charset="0"/>
                      <a:ea typeface="+mn-ea"/>
                      <a:cs typeface="Segoe UI" panose="020B0502040204020203" pitchFamily="34" charset="0"/>
                    </a:defRPr>
                  </a:pPr>
                  <a:endParaRPr lang="es-E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1E9-4CBB-9875-8C4149E426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E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Hoja2!$E$6:$K$6</c:f>
              <c:strCache>
                <c:ptCount val="7"/>
                <c:pt idx="0">
                  <c:v>Wind and solar </c:v>
                </c:pt>
                <c:pt idx="1">
                  <c:v>Bio energy </c:v>
                </c:pt>
                <c:pt idx="2">
                  <c:v>Energy efficiency and saving</c:v>
                </c:pt>
                <c:pt idx="3">
                  <c:v>Nuclear (fission) energy</c:v>
                </c:pt>
                <c:pt idx="4">
                  <c:v>Fusion energy </c:v>
                </c:pt>
                <c:pt idx="5">
                  <c:v>Natural gas </c:v>
                </c:pt>
                <c:pt idx="6">
                  <c:v>Coal</c:v>
                </c:pt>
              </c:strCache>
            </c:strRef>
          </c:cat>
          <c:val>
            <c:numRef>
              <c:f>Hoja2!$E$16:$K$16</c:f>
              <c:numCache>
                <c:formatCode>####.00</c:formatCode>
                <c:ptCount val="7"/>
                <c:pt idx="0">
                  <c:v>28.018027571580049</c:v>
                </c:pt>
                <c:pt idx="1">
                  <c:v>11.352067868504783</c:v>
                </c:pt>
                <c:pt idx="2">
                  <c:v>18.240721102863198</c:v>
                </c:pt>
                <c:pt idx="3">
                  <c:v>10.64475079533403</c:v>
                </c:pt>
                <c:pt idx="4">
                  <c:v>18.690349946977747</c:v>
                </c:pt>
                <c:pt idx="5">
                  <c:v>9.5164369034994731</c:v>
                </c:pt>
                <c:pt idx="6">
                  <c:v>3.5376458112407199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F1E9-4CBB-9875-8C4149E426CD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b="1">
          <a:latin typeface="Segoe UI" panose="020B0502040204020203" pitchFamily="34" charset="0"/>
          <a:cs typeface="Segoe UI" panose="020B0502040204020203" pitchFamily="34" charset="0"/>
        </a:defRPr>
      </a:pPr>
      <a:endParaRPr lang="es-ES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r>
              <a:rPr lang="es-ES" sz="2000"/>
              <a:t>acceptance of fusion energy research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E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pattFill prst="narHorz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4"/>
              </a:innerShdw>
            </a:effectLst>
          </c:spPr>
          <c:invertIfNegative val="0"/>
          <c:dPt>
            <c:idx val="0"/>
            <c:invertIfNegative val="0"/>
            <c:bubble3D val="0"/>
            <c:spPr>
              <a:pattFill prst="narHorz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noFill/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0-D8D2-4A71-953B-9C372A4C9E30}"/>
              </c:ext>
            </c:extLst>
          </c:dPt>
          <c:dPt>
            <c:idx val="1"/>
            <c:invertIfNegative val="0"/>
            <c:bubble3D val="0"/>
            <c:spPr>
              <a:pattFill prst="narHorz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noFill/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D8D2-4A71-953B-9C372A4C9E30}"/>
              </c:ext>
            </c:extLst>
          </c:dPt>
          <c:dPt>
            <c:idx val="2"/>
            <c:invertIfNegative val="0"/>
            <c:bubble3D val="0"/>
            <c:spPr>
              <a:pattFill prst="narHorz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noFill/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2-D8D2-4A71-953B-9C372A4C9E30}"/>
              </c:ext>
            </c:extLst>
          </c:dPt>
          <c:dPt>
            <c:idx val="3"/>
            <c:invertIfNegative val="0"/>
            <c:bubble3D val="0"/>
            <c:spPr>
              <a:pattFill prst="narHorz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noFill/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D8D2-4A71-953B-9C372A4C9E30}"/>
              </c:ext>
            </c:extLst>
          </c:dPt>
          <c:dPt>
            <c:idx val="4"/>
            <c:invertIfNegative val="0"/>
            <c:bubble3D val="0"/>
            <c:spPr>
              <a:pattFill prst="narHorz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noFill/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4-D8D2-4A71-953B-9C372A4C9E30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E-D01E-4AA7-A9DF-754D183CB8E8}"/>
              </c:ext>
            </c:extLst>
          </c:dPt>
          <c:dPt>
            <c:idx val="20"/>
            <c:invertIfNegative val="0"/>
            <c:bubble3D val="0"/>
            <c:spPr>
              <a:pattFill prst="narHorz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noFill/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5-D8D2-4A71-953B-9C372A4C9E30}"/>
              </c:ext>
            </c:extLst>
          </c:dPt>
          <c:dPt>
            <c:idx val="21"/>
            <c:invertIfNegative val="0"/>
            <c:bubble3D val="0"/>
            <c:spPr>
              <a:pattFill prst="narHorz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>
                <a:noFill/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6-D8D2-4A71-953B-9C372A4C9E30}"/>
              </c:ext>
            </c:extLst>
          </c:dPt>
          <c:cat>
            <c:strRef>
              <c:f>Hoja1!$E$53:$E$74</c:f>
              <c:strCache>
                <c:ptCount val="22"/>
                <c:pt idx="0">
                  <c:v>RO</c:v>
                </c:pt>
                <c:pt idx="1">
                  <c:v>UKR</c:v>
                </c:pt>
                <c:pt idx="2">
                  <c:v>BG</c:v>
                </c:pt>
                <c:pt idx="3">
                  <c:v>FI</c:v>
                </c:pt>
                <c:pt idx="4">
                  <c:v>PL</c:v>
                </c:pt>
                <c:pt idx="5">
                  <c:v>SI</c:v>
                </c:pt>
                <c:pt idx="6">
                  <c:v>SE</c:v>
                </c:pt>
                <c:pt idx="7">
                  <c:v>LV</c:v>
                </c:pt>
                <c:pt idx="8">
                  <c:v>UK</c:v>
                </c:pt>
                <c:pt idx="9">
                  <c:v>ES</c:v>
                </c:pt>
                <c:pt idx="10">
                  <c:v>Total</c:v>
                </c:pt>
                <c:pt idx="11">
                  <c:v>PT</c:v>
                </c:pt>
                <c:pt idx="12">
                  <c:v>LT</c:v>
                </c:pt>
                <c:pt idx="13">
                  <c:v>GR</c:v>
                </c:pt>
                <c:pt idx="14">
                  <c:v>CZ</c:v>
                </c:pt>
                <c:pt idx="15">
                  <c:v>DK</c:v>
                </c:pt>
                <c:pt idx="16">
                  <c:v>DE</c:v>
                </c:pt>
                <c:pt idx="17">
                  <c:v>NL</c:v>
                </c:pt>
                <c:pt idx="18">
                  <c:v>IT</c:v>
                </c:pt>
                <c:pt idx="19">
                  <c:v>FR</c:v>
                </c:pt>
                <c:pt idx="20">
                  <c:v>BE</c:v>
                </c:pt>
                <c:pt idx="21">
                  <c:v>AT</c:v>
                </c:pt>
              </c:strCache>
            </c:strRef>
          </c:cat>
          <c:val>
            <c:numRef>
              <c:f>Hoja1!$F$53:$F$74</c:f>
              <c:numCache>
                <c:formatCode>0%</c:formatCode>
                <c:ptCount val="22"/>
                <c:pt idx="0">
                  <c:v>0.81663113006396582</c:v>
                </c:pt>
                <c:pt idx="1">
                  <c:v>0.81178903826266802</c:v>
                </c:pt>
                <c:pt idx="2">
                  <c:v>0.80877742946708464</c:v>
                </c:pt>
                <c:pt idx="3">
                  <c:v>0.79766949152542377</c:v>
                </c:pt>
                <c:pt idx="4">
                  <c:v>0.78431372549019596</c:v>
                </c:pt>
                <c:pt idx="5">
                  <c:v>0.73645058448459089</c:v>
                </c:pt>
                <c:pt idx="6">
                  <c:v>0.73382820784729585</c:v>
                </c:pt>
                <c:pt idx="7">
                  <c:v>0.72746113989637307</c:v>
                </c:pt>
                <c:pt idx="8">
                  <c:v>0.69565217391304346</c:v>
                </c:pt>
                <c:pt idx="9">
                  <c:v>0.69246646026831782</c:v>
                </c:pt>
                <c:pt idx="10">
                  <c:v>0.68432914308609205</c:v>
                </c:pt>
                <c:pt idx="11">
                  <c:v>0.66986155484558041</c:v>
                </c:pt>
                <c:pt idx="12">
                  <c:v>0.66110531803962458</c:v>
                </c:pt>
                <c:pt idx="13">
                  <c:v>0.65491452991452992</c:v>
                </c:pt>
                <c:pt idx="14">
                  <c:v>0.64761904761904765</c:v>
                </c:pt>
                <c:pt idx="15">
                  <c:v>0.63375796178343946</c:v>
                </c:pt>
                <c:pt idx="16">
                  <c:v>0.60695468914646999</c:v>
                </c:pt>
                <c:pt idx="17">
                  <c:v>0.60412371134020615</c:v>
                </c:pt>
                <c:pt idx="18">
                  <c:v>0.60353798126951097</c:v>
                </c:pt>
                <c:pt idx="19">
                  <c:v>0.60190073917634634</c:v>
                </c:pt>
                <c:pt idx="20">
                  <c:v>0.54469854469854462</c:v>
                </c:pt>
                <c:pt idx="21">
                  <c:v>0.53311617806731815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24-4F13-9AE9-36DB87620B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474573192"/>
        <c:axId val="474573848"/>
      </c:barChart>
      <c:catAx>
        <c:axId val="474573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s-ES"/>
          </a:p>
        </c:txPr>
        <c:crossAx val="474573848"/>
        <c:crosses val="autoZero"/>
        <c:auto val="1"/>
        <c:lblAlgn val="ctr"/>
        <c:lblOffset val="100"/>
        <c:noMultiLvlLbl val="0"/>
      </c:catAx>
      <c:valAx>
        <c:axId val="474573848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s-ES"/>
          </a:p>
        </c:txPr>
        <c:crossAx val="474573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Segoe UI" panose="020B0502040204020203" pitchFamily="34" charset="0"/>
          <a:cs typeface="Segoe UI" panose="020B0502040204020203" pitchFamily="34" charset="0"/>
        </a:defRPr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2400" dirty="0" err="1"/>
              <a:t>Attitude</a:t>
            </a:r>
            <a:r>
              <a:rPr lang="es-ES" sz="2400" baseline="0" dirty="0"/>
              <a:t> </a:t>
            </a:r>
            <a:r>
              <a:rPr lang="es-ES" sz="2400" baseline="0" dirty="0" err="1"/>
              <a:t>towards</a:t>
            </a:r>
            <a:r>
              <a:rPr lang="es-ES" sz="2400" baseline="0" dirty="0"/>
              <a:t> </a:t>
            </a:r>
            <a:r>
              <a:rPr lang="es-ES" sz="2400" baseline="0" dirty="0" err="1"/>
              <a:t>fusion</a:t>
            </a:r>
            <a:endParaRPr lang="es-ES" sz="2400" baseline="0" dirty="0"/>
          </a:p>
          <a:p>
            <a:pPr>
              <a:defRPr/>
            </a:pPr>
            <a:r>
              <a:rPr lang="es-ES_tradnl" sz="2400" baseline="0" dirty="0"/>
              <a:t>(21 </a:t>
            </a:r>
            <a:r>
              <a:rPr lang="es-ES_tradnl" sz="2400" baseline="0" dirty="0" err="1"/>
              <a:t>countries</a:t>
            </a:r>
            <a:r>
              <a:rPr lang="es-ES_tradnl" sz="2400" baseline="0" dirty="0"/>
              <a:t>)</a:t>
            </a:r>
            <a:endParaRPr lang="es-ES" sz="24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8.7029154472867867E-2"/>
          <c:y val="0.18501323937561234"/>
          <c:w val="0.50301719318314198"/>
          <c:h val="0.748557799278973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C179-49C1-99B3-8E1211EF9E54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C179-49C1-99B3-8E1211EF9E54}"/>
              </c:ext>
            </c:extLst>
          </c:dPt>
          <c:dPt>
            <c:idx val="2"/>
            <c:bubble3D val="0"/>
            <c:spPr>
              <a:pattFill prst="ltUpDiag">
                <a:fgClr>
                  <a:schemeClr val="accent6"/>
                </a:fgClr>
                <a:bgClr>
                  <a:schemeClr val="accent6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6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5-C179-49C1-99B3-8E1211EF9E54}"/>
              </c:ext>
            </c:extLst>
          </c:dPt>
          <c:dLbls>
            <c:dLbl>
              <c:idx val="0"/>
              <c:layout>
                <c:manualLayout>
                  <c:x val="-0.1264830869400537"/>
                  <c:y val="1.48599511544836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79-49C1-99B3-8E1211EF9E54}"/>
                </c:ext>
              </c:extLst>
            </c:dLbl>
            <c:dLbl>
              <c:idx val="1"/>
              <c:layout>
                <c:manualLayout>
                  <c:x val="0.12098424226529218"/>
                  <c:y val="-6.961331126567454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179-49C1-99B3-8E1211EF9E54}"/>
                </c:ext>
              </c:extLst>
            </c:dLbl>
            <c:dLbl>
              <c:idx val="2"/>
              <c:layout>
                <c:manualLayout>
                  <c:x val="4.7400064513220819E-2"/>
                  <c:y val="0.1047913524235192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179-49C1-99B3-8E1211EF9E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Hoja3!$C$15:$C$17</c:f>
              <c:strCache>
                <c:ptCount val="3"/>
                <c:pt idx="0">
                  <c:v>Fusion power might be an important source of electricity in the future, and interested countries should fund research on</c:v>
                </c:pt>
                <c:pt idx="1">
                  <c:v>Fusion might or might not be a viable source of electricity. We should keep research on fusion energy but prioritize oth</c:v>
                </c:pt>
                <c:pt idx="2">
                  <c:v>Fusion power is unnecessary and dangerous. We should reduce or cancel the nuclear fusion program and invest on other ene</c:v>
                </c:pt>
              </c:strCache>
            </c:strRef>
          </c:cat>
          <c:val>
            <c:numRef>
              <c:f>Hoja3!$F$15:$F$17</c:f>
              <c:numCache>
                <c:formatCode>####.0</c:formatCode>
                <c:ptCount val="3"/>
                <c:pt idx="0">
                  <c:v>42.648973460190284</c:v>
                </c:pt>
                <c:pt idx="1">
                  <c:v>47.080620931397092</c:v>
                </c:pt>
                <c:pt idx="2">
                  <c:v>10.270405608412618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179-49C1-99B3-8E1211EF9E5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pPr>
            <a:r>
              <a:rPr lang="es-ES">
                <a:latin typeface="Segoe UI" panose="020B0502040204020203" pitchFamily="34" charset="0"/>
                <a:cs typeface="Segoe UI" panose="020B0502040204020203" pitchFamily="34" charset="0"/>
              </a:rPr>
              <a:t>AFFECT ASSOCIATED TO FUSION ENERGY</a:t>
            </a:r>
          </a:p>
          <a:p>
            <a: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pPr>
            <a:r>
              <a:rPr lang="es-ES">
                <a:latin typeface="Segoe UI" panose="020B0502040204020203" pitchFamily="34" charset="0"/>
                <a:cs typeface="Segoe UI" panose="020B0502040204020203" pitchFamily="34" charset="0"/>
              </a:rPr>
              <a:t>(Total sample, 21 countries)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Segoe UI" panose="020B0502040204020203" pitchFamily="34" charset="0"/>
              <a:ea typeface="+mj-ea"/>
              <a:cs typeface="Segoe UI" panose="020B0502040204020203" pitchFamily="34" charset="0"/>
            </a:defRPr>
          </a:pPr>
          <a:endParaRPr lang="es-E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Hoja1!$E$11</c:f>
              <c:strCache>
                <c:ptCount val="1"/>
                <c:pt idx="0">
                  <c:v>Tranquility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Hoja1!$F$11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77-4E0E-A1A1-9DE66A90DF51}"/>
            </c:ext>
          </c:extLst>
        </c:ser>
        <c:ser>
          <c:idx val="1"/>
          <c:order val="1"/>
          <c:tx>
            <c:strRef>
              <c:f>Hoja1!$E$12</c:f>
              <c:strCache>
                <c:ptCount val="1"/>
                <c:pt idx="0">
                  <c:v>Enthusiam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Hoja1!$F$12</c:f>
              <c:numCache>
                <c:formatCode>General</c:formatCode>
                <c:ptCount val="1"/>
                <c:pt idx="0">
                  <c:v>3.38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77-4E0E-A1A1-9DE66A90DF51}"/>
            </c:ext>
          </c:extLst>
        </c:ser>
        <c:ser>
          <c:idx val="2"/>
          <c:order val="2"/>
          <c:tx>
            <c:strRef>
              <c:f>Hoja1!$E$13</c:f>
              <c:strCache>
                <c:ptCount val="1"/>
                <c:pt idx="0">
                  <c:v>Interest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Hoja1!$F$13</c:f>
              <c:numCache>
                <c:formatCode>General</c:formatCode>
                <c:ptCount val="1"/>
                <c:pt idx="0">
                  <c:v>3.71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377-4E0E-A1A1-9DE66A90DF51}"/>
            </c:ext>
          </c:extLst>
        </c:ser>
        <c:ser>
          <c:idx val="3"/>
          <c:order val="3"/>
          <c:tx>
            <c:strRef>
              <c:f>Hoja1!$E$14</c:f>
              <c:strCache>
                <c:ptCount val="1"/>
                <c:pt idx="0">
                  <c:v>Optimism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Hoja1!$F$14</c:f>
              <c:numCache>
                <c:formatCode>General</c:formatCode>
                <c:ptCount val="1"/>
                <c:pt idx="0">
                  <c:v>3.49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377-4E0E-A1A1-9DE66A90DF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473687728"/>
        <c:axId val="473690024"/>
      </c:barChart>
      <c:catAx>
        <c:axId val="47368772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3690024"/>
        <c:crosses val="autoZero"/>
        <c:auto val="1"/>
        <c:lblAlgn val="ctr"/>
        <c:lblOffset val="100"/>
        <c:noMultiLvlLbl val="0"/>
      </c:catAx>
      <c:valAx>
        <c:axId val="473690024"/>
        <c:scaling>
          <c:orientation val="minMax"/>
          <c:max val="5"/>
          <c:min val="1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73687728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E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'Global evaluation'!$R$70</c:f>
              <c:strCache>
                <c:ptCount val="1"/>
                <c:pt idx="0">
                  <c:v>Very Poor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cat>
            <c:strRef>
              <c:f>'Global evaluation'!$Q$71:$Q$72</c:f>
              <c:strCache>
                <c:ptCount val="2"/>
                <c:pt idx="0">
                  <c:v>Info on consequences</c:v>
                </c:pt>
                <c:pt idx="1">
                  <c:v>Info on stakeholders</c:v>
                </c:pt>
              </c:strCache>
            </c:strRef>
          </c:cat>
          <c:val>
            <c:numRef>
              <c:f>'Global evaluation'!$R$71:$R$72</c:f>
              <c:numCache>
                <c:formatCode>0</c:formatCode>
                <c:ptCount val="2"/>
                <c:pt idx="0">
                  <c:v>3.4626500666963094</c:v>
                </c:pt>
                <c:pt idx="1">
                  <c:v>3.4883720930232558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36-43B0-BECC-4D0439B72D14}"/>
            </c:ext>
          </c:extLst>
        </c:ser>
        <c:ser>
          <c:idx val="1"/>
          <c:order val="1"/>
          <c:tx>
            <c:strRef>
              <c:f>'Global evaluation'!$S$70</c:f>
              <c:strCache>
                <c:ptCount val="1"/>
                <c:pt idx="0">
                  <c:v>Poor</c:v>
                </c:pt>
              </c:strCache>
            </c:strRef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cat>
            <c:strRef>
              <c:f>'Global evaluation'!$Q$71:$Q$72</c:f>
              <c:strCache>
                <c:ptCount val="2"/>
                <c:pt idx="0">
                  <c:v>Info on consequences</c:v>
                </c:pt>
                <c:pt idx="1">
                  <c:v>Info on stakeholders</c:v>
                </c:pt>
              </c:strCache>
            </c:strRef>
          </c:cat>
          <c:val>
            <c:numRef>
              <c:f>'Global evaluation'!$S$71:$S$72</c:f>
              <c:numCache>
                <c:formatCode>0</c:formatCode>
                <c:ptCount val="2"/>
                <c:pt idx="0">
                  <c:v>10.871498443752779</c:v>
                </c:pt>
                <c:pt idx="1">
                  <c:v>13.700707785642063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36-43B0-BECC-4D0439B72D14}"/>
            </c:ext>
          </c:extLst>
        </c:ser>
        <c:ser>
          <c:idx val="2"/>
          <c:order val="2"/>
          <c:tx>
            <c:strRef>
              <c:f>'Global evaluation'!$T$70</c:f>
              <c:strCache>
                <c:ptCount val="1"/>
                <c:pt idx="0">
                  <c:v>Fair</c:v>
                </c:pt>
              </c:strCache>
            </c:strRef>
          </c:tx>
          <c:spPr>
            <a:pattFill prst="narHorz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3"/>
              </a:innerShdw>
            </a:effectLst>
          </c:spPr>
          <c:invertIfNegative val="0"/>
          <c:cat>
            <c:strRef>
              <c:f>'Global evaluation'!$Q$71:$Q$72</c:f>
              <c:strCache>
                <c:ptCount val="2"/>
                <c:pt idx="0">
                  <c:v>Info on consequences</c:v>
                </c:pt>
                <c:pt idx="1">
                  <c:v>Info on stakeholders</c:v>
                </c:pt>
              </c:strCache>
            </c:strRef>
          </c:cat>
          <c:val>
            <c:numRef>
              <c:f>'Global evaluation'!$T$71:$T$72</c:f>
              <c:numCache>
                <c:formatCode>0</c:formatCode>
                <c:ptCount val="2"/>
                <c:pt idx="0">
                  <c:v>30.552467763450423</c:v>
                </c:pt>
                <c:pt idx="1">
                  <c:v>39.180990899898887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F36-43B0-BECC-4D0439B72D14}"/>
            </c:ext>
          </c:extLst>
        </c:ser>
        <c:ser>
          <c:idx val="3"/>
          <c:order val="3"/>
          <c:tx>
            <c:strRef>
              <c:f>'Global evaluation'!$U$70</c:f>
              <c:strCache>
                <c:ptCount val="1"/>
                <c:pt idx="0">
                  <c:v>Good</c:v>
                </c:pt>
              </c:strCache>
            </c:strRef>
          </c:tx>
          <c:spPr>
            <a:pattFill prst="narHorz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4"/>
              </a:innerShdw>
            </a:effectLst>
          </c:spPr>
          <c:invertIfNegative val="0"/>
          <c:cat>
            <c:strRef>
              <c:f>'Global evaluation'!$Q$71:$Q$72</c:f>
              <c:strCache>
                <c:ptCount val="2"/>
                <c:pt idx="0">
                  <c:v>Info on consequences</c:v>
                </c:pt>
                <c:pt idx="1">
                  <c:v>Info on stakeholders</c:v>
                </c:pt>
              </c:strCache>
            </c:strRef>
          </c:cat>
          <c:val>
            <c:numRef>
              <c:f>'Global evaluation'!$U$71:$U$72</c:f>
              <c:numCache>
                <c:formatCode>0</c:formatCode>
                <c:ptCount val="2"/>
                <c:pt idx="0">
                  <c:v>39.728768341485107</c:v>
                </c:pt>
                <c:pt idx="1">
                  <c:v>34.630940343781596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F36-43B0-BECC-4D0439B72D14}"/>
            </c:ext>
          </c:extLst>
        </c:ser>
        <c:ser>
          <c:idx val="4"/>
          <c:order val="4"/>
          <c:tx>
            <c:strRef>
              <c:f>'Global evaluation'!$V$70</c:f>
              <c:strCache>
                <c:ptCount val="1"/>
                <c:pt idx="0">
                  <c:v>Very Good</c:v>
                </c:pt>
              </c:strCache>
            </c:strRef>
          </c:tx>
          <c:spPr>
            <a:pattFill prst="narHorz">
              <a:fgClr>
                <a:schemeClr val="accent5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5"/>
              </a:innerShdw>
            </a:effectLst>
          </c:spPr>
          <c:invertIfNegative val="0"/>
          <c:cat>
            <c:strRef>
              <c:f>'Global evaluation'!$Q$71:$Q$72</c:f>
              <c:strCache>
                <c:ptCount val="2"/>
                <c:pt idx="0">
                  <c:v>Info on consequences</c:v>
                </c:pt>
                <c:pt idx="1">
                  <c:v>Info on stakeholders</c:v>
                </c:pt>
              </c:strCache>
            </c:strRef>
          </c:cat>
          <c:val>
            <c:numRef>
              <c:f>'Global evaluation'!$V$71:$V$72</c:f>
              <c:numCache>
                <c:formatCode>0</c:formatCode>
                <c:ptCount val="2"/>
                <c:pt idx="0">
                  <c:v>15.384615384615385</c:v>
                </c:pt>
                <c:pt idx="1">
                  <c:v>8.9989888776541953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F36-43B0-BECC-4D0439B72D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540378312"/>
        <c:axId val="540376672"/>
      </c:barChart>
      <c:catAx>
        <c:axId val="54037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540376672"/>
        <c:crosses val="autoZero"/>
        <c:auto val="1"/>
        <c:lblAlgn val="ctr"/>
        <c:lblOffset val="100"/>
        <c:noMultiLvlLbl val="0"/>
      </c:catAx>
      <c:valAx>
        <c:axId val="540376672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540378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r>
              <a:rPr lang="es-ES" sz="2000"/>
              <a:t>acceptance of fusion energy research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E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0-D8D2-4A71-953B-9C372A4C9E30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D8D2-4A71-953B-9C372A4C9E30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2-D8D2-4A71-953B-9C372A4C9E30}"/>
              </c:ext>
            </c:extLst>
          </c:dPt>
          <c:dPt>
            <c:idx val="3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D8D2-4A71-953B-9C372A4C9E30}"/>
              </c:ext>
            </c:extLst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4-D8D2-4A71-953B-9C372A4C9E30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E-DC64-48EC-90AA-83A30BD9190D}"/>
              </c:ext>
            </c:extLst>
          </c:dPt>
          <c:dPt>
            <c:idx val="2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5-D8D2-4A71-953B-9C372A4C9E30}"/>
              </c:ext>
            </c:extLst>
          </c:dPt>
          <c:dPt>
            <c:idx val="2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6-D8D2-4A71-953B-9C372A4C9E30}"/>
              </c:ext>
            </c:extLst>
          </c:dPt>
          <c:cat>
            <c:strRef>
              <c:f>Hoja1!$E$53:$E$74</c:f>
              <c:strCache>
                <c:ptCount val="22"/>
                <c:pt idx="0">
                  <c:v>RO</c:v>
                </c:pt>
                <c:pt idx="1">
                  <c:v>UKR</c:v>
                </c:pt>
                <c:pt idx="2">
                  <c:v>BG</c:v>
                </c:pt>
                <c:pt idx="3">
                  <c:v>FI</c:v>
                </c:pt>
                <c:pt idx="4">
                  <c:v>PL</c:v>
                </c:pt>
                <c:pt idx="5">
                  <c:v>SI</c:v>
                </c:pt>
                <c:pt idx="6">
                  <c:v>SE</c:v>
                </c:pt>
                <c:pt idx="7">
                  <c:v>LV</c:v>
                </c:pt>
                <c:pt idx="8">
                  <c:v>UK</c:v>
                </c:pt>
                <c:pt idx="9">
                  <c:v>ES</c:v>
                </c:pt>
                <c:pt idx="10">
                  <c:v>Total</c:v>
                </c:pt>
                <c:pt idx="11">
                  <c:v>PT</c:v>
                </c:pt>
                <c:pt idx="12">
                  <c:v>LT</c:v>
                </c:pt>
                <c:pt idx="13">
                  <c:v>GR</c:v>
                </c:pt>
                <c:pt idx="14">
                  <c:v>CZ</c:v>
                </c:pt>
                <c:pt idx="15">
                  <c:v>DK</c:v>
                </c:pt>
                <c:pt idx="16">
                  <c:v>DE</c:v>
                </c:pt>
                <c:pt idx="17">
                  <c:v>NL</c:v>
                </c:pt>
                <c:pt idx="18">
                  <c:v>IT</c:v>
                </c:pt>
                <c:pt idx="19">
                  <c:v>FR</c:v>
                </c:pt>
                <c:pt idx="20">
                  <c:v>BE</c:v>
                </c:pt>
                <c:pt idx="21">
                  <c:v>AT</c:v>
                </c:pt>
              </c:strCache>
            </c:strRef>
          </c:cat>
          <c:val>
            <c:numRef>
              <c:f>Hoja1!$F$53:$F$74</c:f>
              <c:numCache>
                <c:formatCode>0%</c:formatCode>
                <c:ptCount val="22"/>
                <c:pt idx="0">
                  <c:v>0.81663113006396582</c:v>
                </c:pt>
                <c:pt idx="1">
                  <c:v>0.81178903826266802</c:v>
                </c:pt>
                <c:pt idx="2">
                  <c:v>0.80877742946708464</c:v>
                </c:pt>
                <c:pt idx="3">
                  <c:v>0.79766949152542377</c:v>
                </c:pt>
                <c:pt idx="4">
                  <c:v>0.78431372549019596</c:v>
                </c:pt>
                <c:pt idx="5">
                  <c:v>0.73645058448459089</c:v>
                </c:pt>
                <c:pt idx="6">
                  <c:v>0.73382820784729585</c:v>
                </c:pt>
                <c:pt idx="7">
                  <c:v>0.72746113989637307</c:v>
                </c:pt>
                <c:pt idx="8">
                  <c:v>0.69565217391304346</c:v>
                </c:pt>
                <c:pt idx="9">
                  <c:v>0.69246646026831782</c:v>
                </c:pt>
                <c:pt idx="10">
                  <c:v>0.68432914308609205</c:v>
                </c:pt>
                <c:pt idx="11">
                  <c:v>0.66986155484558041</c:v>
                </c:pt>
                <c:pt idx="12">
                  <c:v>0.66110531803962458</c:v>
                </c:pt>
                <c:pt idx="13">
                  <c:v>0.65491452991452992</c:v>
                </c:pt>
                <c:pt idx="14">
                  <c:v>0.64761904761904765</c:v>
                </c:pt>
                <c:pt idx="15">
                  <c:v>0.63375796178343946</c:v>
                </c:pt>
                <c:pt idx="16">
                  <c:v>0.60695468914646999</c:v>
                </c:pt>
                <c:pt idx="17">
                  <c:v>0.60412371134020615</c:v>
                </c:pt>
                <c:pt idx="18">
                  <c:v>0.60353798126951097</c:v>
                </c:pt>
                <c:pt idx="19">
                  <c:v>0.60190073917634634</c:v>
                </c:pt>
                <c:pt idx="20">
                  <c:v>0.54469854469854462</c:v>
                </c:pt>
                <c:pt idx="21">
                  <c:v>0.53311617806731815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24-4F13-9AE9-36DB87620B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474573192"/>
        <c:axId val="474573848"/>
      </c:barChart>
      <c:catAx>
        <c:axId val="474573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s-ES"/>
          </a:p>
        </c:txPr>
        <c:crossAx val="474573848"/>
        <c:crosses val="autoZero"/>
        <c:auto val="1"/>
        <c:lblAlgn val="ctr"/>
        <c:lblOffset val="100"/>
        <c:noMultiLvlLbl val="0"/>
      </c:catAx>
      <c:valAx>
        <c:axId val="474573848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s-ES"/>
          </a:p>
        </c:txPr>
        <c:crossAx val="474573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Segoe UI" panose="020B0502040204020203" pitchFamily="34" charset="0"/>
          <a:cs typeface="Segoe UI" panose="020B0502040204020203" pitchFamily="34" charset="0"/>
        </a:defRPr>
      </a:pPr>
      <a:endParaRPr lang="es-E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dirty="0"/>
              <a:t>SUPPORT</a:t>
            </a:r>
            <a:r>
              <a:rPr lang="es-ES" baseline="0" dirty="0"/>
              <a:t> FOR PUBLIC INVESTMENTS ON FUSION ENERGY RESEARCH</a:t>
            </a:r>
            <a:endParaRPr lang="es-E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2-2D38-4393-8339-2EFB7A7034E4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2D38-4393-8339-2EFB7A7034E4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4-2D38-4393-8339-2EFB7A7034E4}"/>
              </c:ext>
            </c:extLst>
          </c:dPt>
          <c:dPt>
            <c:idx val="3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5-2D38-4393-8339-2EFB7A7034E4}"/>
              </c:ext>
            </c:extLst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6-2D38-4393-8339-2EFB7A7034E4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E-486E-468E-8034-513DCE8DE487}"/>
              </c:ext>
            </c:extLst>
          </c:dPt>
          <c:dPt>
            <c:idx val="2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7-2D38-4393-8339-2EFB7A7034E4}"/>
              </c:ext>
            </c:extLst>
          </c:dPt>
          <c:dPt>
            <c:idx val="2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2D38-4393-8339-2EFB7A7034E4}"/>
              </c:ext>
            </c:extLst>
          </c:dPt>
          <c:cat>
            <c:strRef>
              <c:f>Hoja1!$D$99:$D$120</c:f>
              <c:strCache>
                <c:ptCount val="22"/>
                <c:pt idx="0">
                  <c:v>RO</c:v>
                </c:pt>
                <c:pt idx="1">
                  <c:v>UKR</c:v>
                </c:pt>
                <c:pt idx="2">
                  <c:v>BG</c:v>
                </c:pt>
                <c:pt idx="3">
                  <c:v>PL</c:v>
                </c:pt>
                <c:pt idx="4">
                  <c:v>SE</c:v>
                </c:pt>
                <c:pt idx="5">
                  <c:v>UK</c:v>
                </c:pt>
                <c:pt idx="6">
                  <c:v>FI</c:v>
                </c:pt>
                <c:pt idx="7">
                  <c:v>ES</c:v>
                </c:pt>
                <c:pt idx="8">
                  <c:v>SI</c:v>
                </c:pt>
                <c:pt idx="9">
                  <c:v>CZ</c:v>
                </c:pt>
                <c:pt idx="10">
                  <c:v>Total</c:v>
                </c:pt>
                <c:pt idx="11">
                  <c:v>FR</c:v>
                </c:pt>
                <c:pt idx="12">
                  <c:v>DK</c:v>
                </c:pt>
                <c:pt idx="13">
                  <c:v>PT</c:v>
                </c:pt>
                <c:pt idx="14">
                  <c:v>LT</c:v>
                </c:pt>
                <c:pt idx="15">
                  <c:v>NL</c:v>
                </c:pt>
                <c:pt idx="16">
                  <c:v>DE</c:v>
                </c:pt>
                <c:pt idx="17">
                  <c:v>GR</c:v>
                </c:pt>
                <c:pt idx="18">
                  <c:v>IT</c:v>
                </c:pt>
                <c:pt idx="19">
                  <c:v>BE</c:v>
                </c:pt>
                <c:pt idx="20">
                  <c:v>LV</c:v>
                </c:pt>
                <c:pt idx="21">
                  <c:v>AT</c:v>
                </c:pt>
              </c:strCache>
            </c:strRef>
          </c:cat>
          <c:val>
            <c:numRef>
              <c:f>Hoja1!$E$99:$E$120</c:f>
              <c:numCache>
                <c:formatCode>General</c:formatCode>
                <c:ptCount val="22"/>
                <c:pt idx="0">
                  <c:v>0.67910447761194037</c:v>
                </c:pt>
                <c:pt idx="1">
                  <c:v>0.66597724922440538</c:v>
                </c:pt>
                <c:pt idx="2">
                  <c:v>0.64576802507836994</c:v>
                </c:pt>
                <c:pt idx="3">
                  <c:v>0.64499484004127972</c:v>
                </c:pt>
                <c:pt idx="4">
                  <c:v>0.60657476139978794</c:v>
                </c:pt>
                <c:pt idx="5">
                  <c:v>0.58854718981972431</c:v>
                </c:pt>
                <c:pt idx="6">
                  <c:v>0.57627118644067798</c:v>
                </c:pt>
                <c:pt idx="7">
                  <c:v>0.55417956656346745</c:v>
                </c:pt>
                <c:pt idx="8">
                  <c:v>0.55047821466524971</c:v>
                </c:pt>
                <c:pt idx="9">
                  <c:v>0.54391534391534391</c:v>
                </c:pt>
                <c:pt idx="10">
                  <c:v>0.52561726849301349</c:v>
                </c:pt>
                <c:pt idx="11">
                  <c:v>0.5248152059134108</c:v>
                </c:pt>
                <c:pt idx="12">
                  <c:v>0.52335456475583864</c:v>
                </c:pt>
                <c:pt idx="13">
                  <c:v>0.50798722044728439</c:v>
                </c:pt>
                <c:pt idx="14">
                  <c:v>0.47445255474452552</c:v>
                </c:pt>
                <c:pt idx="15">
                  <c:v>0.46907216494845355</c:v>
                </c:pt>
                <c:pt idx="16">
                  <c:v>0.46680716543730238</c:v>
                </c:pt>
                <c:pt idx="17">
                  <c:v>0.45299145299145305</c:v>
                </c:pt>
                <c:pt idx="18">
                  <c:v>0.4380853277835588</c:v>
                </c:pt>
                <c:pt idx="19">
                  <c:v>0.41683991683991684</c:v>
                </c:pt>
                <c:pt idx="20">
                  <c:v>0.38238341968911915</c:v>
                </c:pt>
                <c:pt idx="21">
                  <c:v>0.32138979370249732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38-4393-8339-2EFB7A7034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9053792"/>
        <c:axId val="499047888"/>
      </c:barChart>
      <c:catAx>
        <c:axId val="499053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9047888"/>
        <c:crosses val="autoZero"/>
        <c:auto val="1"/>
        <c:lblAlgn val="ctr"/>
        <c:lblOffset val="100"/>
        <c:noMultiLvlLbl val="0"/>
      </c:catAx>
      <c:valAx>
        <c:axId val="499047888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99053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2000" b="1" dirty="0"/>
              <a:t>GENERAL ATTITUDE TOWARDS</a:t>
            </a:r>
            <a:r>
              <a:rPr lang="es-ES" sz="2000" b="1" baseline="0" dirty="0"/>
              <a:t> FUSION ENERGY</a:t>
            </a:r>
          </a:p>
          <a:p>
            <a:pPr>
              <a:defRPr/>
            </a:pPr>
            <a:r>
              <a:rPr lang="es-ES_tradnl" sz="2000" b="1" baseline="0" dirty="0"/>
              <a:t>(In %  of </a:t>
            </a:r>
            <a:r>
              <a:rPr lang="es-ES_tradnl" sz="2000" b="1" baseline="0" dirty="0" err="1"/>
              <a:t>respondents</a:t>
            </a:r>
            <a:r>
              <a:rPr lang="es-ES_tradnl" sz="2000" b="1" baseline="0" dirty="0"/>
              <a:t>, 21 </a:t>
            </a:r>
            <a:r>
              <a:rPr lang="es-ES_tradnl" sz="2000" b="1" baseline="0" dirty="0" err="1"/>
              <a:t>countries</a:t>
            </a:r>
            <a:r>
              <a:rPr lang="es-ES_tradnl" sz="2000" b="1" baseline="0" dirty="0"/>
              <a:t>)</a:t>
            </a:r>
            <a:endParaRPr lang="es-ES" sz="20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Perfiles!$F$49</c:f>
              <c:strCache>
                <c:ptCount val="1"/>
                <c:pt idx="0">
                  <c:v>Very opposite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Perfiles!$I$49</c:f>
              <c:numCache>
                <c:formatCode>0</c:formatCode>
                <c:ptCount val="1"/>
                <c:pt idx="0">
                  <c:v>2.6189283925888835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5B-4484-9EA3-307D2AD8A4D1}"/>
            </c:ext>
          </c:extLst>
        </c:ser>
        <c:ser>
          <c:idx val="1"/>
          <c:order val="1"/>
          <c:tx>
            <c:strRef>
              <c:f>Perfiles!$F$50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Perfiles!$I$50</c:f>
              <c:numCache>
                <c:formatCode>0</c:formatCode>
                <c:ptCount val="1"/>
                <c:pt idx="0">
                  <c:v>3.5353029544316477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5B-4484-9EA3-307D2AD8A4D1}"/>
            </c:ext>
          </c:extLst>
        </c:ser>
        <c:ser>
          <c:idx val="2"/>
          <c:order val="2"/>
          <c:tx>
            <c:strRef>
              <c:f>Perfiles!$F$51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Perfiles!$I$51</c:f>
              <c:numCache>
                <c:formatCode>0</c:formatCode>
                <c:ptCount val="1"/>
                <c:pt idx="0">
                  <c:v>4.7671507260891337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C5B-4484-9EA3-307D2AD8A4D1}"/>
            </c:ext>
          </c:extLst>
        </c:ser>
        <c:ser>
          <c:idx val="3"/>
          <c:order val="3"/>
          <c:tx>
            <c:strRef>
              <c:f>Perfiles!$F$52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Perfiles!$I$52</c:f>
              <c:numCache>
                <c:formatCode>0</c:formatCode>
                <c:ptCount val="1"/>
                <c:pt idx="0">
                  <c:v>8.402603905858788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C5B-4484-9EA3-307D2AD8A4D1}"/>
            </c:ext>
          </c:extLst>
        </c:ser>
        <c:ser>
          <c:idx val="4"/>
          <c:order val="4"/>
          <c:tx>
            <c:strRef>
              <c:f>Perfiles!$F$53</c:f>
              <c:strCache>
                <c:ptCount val="1"/>
                <c:pt idx="0">
                  <c:v>Neutral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Perfiles!$I$53</c:f>
              <c:numCache>
                <c:formatCode>0</c:formatCode>
                <c:ptCount val="1"/>
                <c:pt idx="0">
                  <c:v>19.44416624937406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C5B-4484-9EA3-307D2AD8A4D1}"/>
            </c:ext>
          </c:extLst>
        </c:ser>
        <c:ser>
          <c:idx val="5"/>
          <c:order val="5"/>
          <c:tx>
            <c:strRef>
              <c:f>Perfiles!$F$54</c:f>
              <c:strCache>
                <c:ptCount val="1"/>
                <c:pt idx="0">
                  <c:v>7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Perfiles!$I$54</c:f>
              <c:numCache>
                <c:formatCode>0</c:formatCode>
                <c:ptCount val="1"/>
                <c:pt idx="0">
                  <c:v>17.726589884827241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C5B-4484-9EA3-307D2AD8A4D1}"/>
            </c:ext>
          </c:extLst>
        </c:ser>
        <c:ser>
          <c:idx val="6"/>
          <c:order val="6"/>
          <c:tx>
            <c:strRef>
              <c:f>Perfiles!$F$55</c:f>
              <c:strCache>
                <c:ptCount val="1"/>
                <c:pt idx="0">
                  <c:v>8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Perfiles!$I$55</c:f>
              <c:numCache>
                <c:formatCode>0</c:formatCode>
                <c:ptCount val="1"/>
                <c:pt idx="0">
                  <c:v>24.186279419128692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C5B-4484-9EA3-307D2AD8A4D1}"/>
            </c:ext>
          </c:extLst>
        </c:ser>
        <c:ser>
          <c:idx val="7"/>
          <c:order val="7"/>
          <c:tx>
            <c:strRef>
              <c:f>Perfiles!$F$56</c:f>
              <c:strCache>
                <c:ptCount val="1"/>
                <c:pt idx="0">
                  <c:v>9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Perfiles!$I$56</c:f>
              <c:numCache>
                <c:formatCode>0</c:formatCode>
                <c:ptCount val="1"/>
                <c:pt idx="0">
                  <c:v>10.681021532298448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C5B-4484-9EA3-307D2AD8A4D1}"/>
            </c:ext>
          </c:extLst>
        </c:ser>
        <c:ser>
          <c:idx val="8"/>
          <c:order val="8"/>
          <c:tx>
            <c:strRef>
              <c:f>Perfiles!$F$57</c:f>
              <c:strCache>
                <c:ptCount val="1"/>
                <c:pt idx="0">
                  <c:v>Very supportive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Perfiles!$I$57</c:f>
              <c:numCache>
                <c:formatCode>0</c:formatCode>
                <c:ptCount val="1"/>
                <c:pt idx="0">
                  <c:v>8.6379569354031052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C5B-4484-9EA3-307D2AD8A4D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510650136"/>
        <c:axId val="510650792"/>
      </c:barChart>
      <c:catAx>
        <c:axId val="5106501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10650792"/>
        <c:crosses val="autoZero"/>
        <c:auto val="1"/>
        <c:lblAlgn val="ctr"/>
        <c:lblOffset val="100"/>
        <c:noMultiLvlLbl val="0"/>
      </c:catAx>
      <c:valAx>
        <c:axId val="510650792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510650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Perfiles!$D$21</c:f>
              <c:strCache>
                <c:ptCount val="1"/>
                <c:pt idx="0">
                  <c:v>Supporters</c:v>
                </c:pt>
              </c:strCache>
            </c:strRef>
          </c:tx>
          <c:spPr>
            <a:ln w="38100" cap="rnd">
              <a:solidFill>
                <a:schemeClr val="accent6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cat>
            <c:strRef>
              <c:f>Perfiles!$E$20:$L$20</c:f>
              <c:strCache>
                <c:ptCount val="8"/>
                <c:pt idx="0">
                  <c:v>Worry</c:v>
                </c:pt>
                <c:pt idx="1">
                  <c:v>Interest</c:v>
                </c:pt>
                <c:pt idx="2">
                  <c:v>Risk perception</c:v>
                </c:pt>
                <c:pt idx="3">
                  <c:v>Preference for renewables</c:v>
                </c:pt>
                <c:pt idx="4">
                  <c:v>Trust</c:v>
                </c:pt>
                <c:pt idx="5">
                  <c:v>Attitude towards nuclear</c:v>
                </c:pt>
                <c:pt idx="6">
                  <c:v>Ecocentric view</c:v>
                </c:pt>
                <c:pt idx="7">
                  <c:v>Technocentric view</c:v>
                </c:pt>
              </c:strCache>
            </c:strRef>
          </c:cat>
          <c:val>
            <c:numRef>
              <c:f>Perfiles!$E$21:$L$21</c:f>
              <c:numCache>
                <c:formatCode>####.00</c:formatCode>
                <c:ptCount val="8"/>
                <c:pt idx="0" formatCode="0.00">
                  <c:v>1.4660091581542845</c:v>
                </c:pt>
                <c:pt idx="1">
                  <c:v>4.1234002583069058</c:v>
                </c:pt>
                <c:pt idx="2" formatCode="0.00">
                  <c:v>1.3707878360925223</c:v>
                </c:pt>
                <c:pt idx="3">
                  <c:v>3.164142303628052</c:v>
                </c:pt>
                <c:pt idx="4">
                  <c:v>3.6612657038863472</c:v>
                </c:pt>
                <c:pt idx="5">
                  <c:v>3.4104731713044569</c:v>
                </c:pt>
                <c:pt idx="6" formatCode="0.00">
                  <c:v>2.3280497827873621</c:v>
                </c:pt>
                <c:pt idx="7">
                  <c:v>3.4596688974991183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8A9-4282-BB88-F59939648FFA}"/>
            </c:ext>
          </c:extLst>
        </c:ser>
        <c:ser>
          <c:idx val="1"/>
          <c:order val="1"/>
          <c:tx>
            <c:strRef>
              <c:f>Perfiles!$D$22</c:f>
              <c:strCache>
                <c:ptCount val="1"/>
                <c:pt idx="0">
                  <c:v>Opponents</c:v>
                </c:pt>
              </c:strCache>
            </c:strRef>
          </c:tx>
          <c:spPr>
            <a:ln w="38100" cap="rnd">
              <a:solidFill>
                <a:schemeClr val="tx1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  <a:effectLst/>
            </c:spPr>
          </c:marker>
          <c:cat>
            <c:strRef>
              <c:f>Perfiles!$E$20:$L$20</c:f>
              <c:strCache>
                <c:ptCount val="8"/>
                <c:pt idx="0">
                  <c:v>Worry</c:v>
                </c:pt>
                <c:pt idx="1">
                  <c:v>Interest</c:v>
                </c:pt>
                <c:pt idx="2">
                  <c:v>Risk perception</c:v>
                </c:pt>
                <c:pt idx="3">
                  <c:v>Preference for renewables</c:v>
                </c:pt>
                <c:pt idx="4">
                  <c:v>Trust</c:v>
                </c:pt>
                <c:pt idx="5">
                  <c:v>Attitude towards nuclear</c:v>
                </c:pt>
                <c:pt idx="6">
                  <c:v>Ecocentric view</c:v>
                </c:pt>
                <c:pt idx="7">
                  <c:v>Technocentric view</c:v>
                </c:pt>
              </c:strCache>
            </c:strRef>
          </c:cat>
          <c:val>
            <c:numRef>
              <c:f>Perfiles!$E$22:$L$22</c:f>
              <c:numCache>
                <c:formatCode>####.00</c:formatCode>
                <c:ptCount val="8"/>
                <c:pt idx="0" formatCode="0.00">
                  <c:v>3.0853242320819136</c:v>
                </c:pt>
                <c:pt idx="1">
                  <c:v>2.6533398342272094</c:v>
                </c:pt>
                <c:pt idx="2" formatCode="0.00">
                  <c:v>3.0643588493417839</c:v>
                </c:pt>
                <c:pt idx="3">
                  <c:v>4.4002925402242798</c:v>
                </c:pt>
                <c:pt idx="4">
                  <c:v>1.8990736226231095</c:v>
                </c:pt>
                <c:pt idx="5">
                  <c:v>1.99219892735251</c:v>
                </c:pt>
                <c:pt idx="6" formatCode="0.00">
                  <c:v>2.8200877620672795</c:v>
                </c:pt>
                <c:pt idx="7">
                  <c:v>2.8078985860555803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8A9-4282-BB88-F59939648F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7090200"/>
        <c:axId val="467094464"/>
      </c:lineChart>
      <c:catAx>
        <c:axId val="4670902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67094464"/>
        <c:crosses val="autoZero"/>
        <c:auto val="1"/>
        <c:lblAlgn val="ctr"/>
        <c:lblOffset val="100"/>
        <c:noMultiLvlLbl val="0"/>
      </c:catAx>
      <c:valAx>
        <c:axId val="467094464"/>
        <c:scaling>
          <c:orientation val="minMax"/>
        </c:scaling>
        <c:delete val="0"/>
        <c:axPos val="l"/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67090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583333333333332"/>
          <c:y val="9.0277777777777762E-2"/>
          <c:w val="0.52222222222222225"/>
          <c:h val="0.87037037037037035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016-45EF-80E0-A77436D61FA1}"/>
              </c:ext>
            </c:extLst>
          </c:dPt>
          <c:dPt>
            <c:idx val="1"/>
            <c:bubble3D val="0"/>
            <c:spPr>
              <a:solidFill>
                <a:srgbClr val="8AC4A7">
                  <a:lumMod val="20000"/>
                  <a:lumOff val="8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016-45EF-80E0-A77436D61FA1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016-45EF-80E0-A77436D61FA1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016-45EF-80E0-A77436D61FA1}"/>
              </c:ext>
            </c:extLst>
          </c:dPt>
          <c:dPt>
            <c:idx val="4"/>
            <c:bubble3D val="0"/>
            <c:explosion val="5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016-45EF-80E0-A77436D61FA1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016-45EF-80E0-A77436D61FA1}"/>
              </c:ext>
            </c:extLst>
          </c:dPt>
          <c:dPt>
            <c:idx val="6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F016-45EF-80E0-A77436D61FA1}"/>
              </c:ext>
            </c:extLst>
          </c:dPt>
          <c:dLbls>
            <c:dLbl>
              <c:idx val="4"/>
              <c:layout>
                <c:manualLayout>
                  <c:x val="-2.8995188101487313E-2"/>
                  <c:y val="-3.7908282298046076E-3"/>
                </c:manualLayout>
              </c:layout>
              <c:spPr>
                <a:solidFill>
                  <a:srgbClr val="FF000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Segoe UI" panose="020B0502040204020203" pitchFamily="34" charset="0"/>
                      <a:ea typeface="+mn-ea"/>
                      <a:cs typeface="Segoe UI" panose="020B0502040204020203" pitchFamily="34" charset="0"/>
                    </a:defRPr>
                  </a:pPr>
                  <a:endParaRPr lang="es-E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016-45EF-80E0-A77436D61F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s-E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Hoja2!$E$6:$K$6</c:f>
              <c:strCache>
                <c:ptCount val="7"/>
                <c:pt idx="0">
                  <c:v>Wind and solar </c:v>
                </c:pt>
                <c:pt idx="1">
                  <c:v>Bio energy </c:v>
                </c:pt>
                <c:pt idx="2">
                  <c:v>Energy efficiency and saving</c:v>
                </c:pt>
                <c:pt idx="3">
                  <c:v>Nuclear (fission) energy</c:v>
                </c:pt>
                <c:pt idx="4">
                  <c:v>Fusion energy </c:v>
                </c:pt>
                <c:pt idx="5">
                  <c:v>Natural gas </c:v>
                </c:pt>
                <c:pt idx="6">
                  <c:v>Coal</c:v>
                </c:pt>
              </c:strCache>
            </c:strRef>
          </c:cat>
          <c:val>
            <c:numRef>
              <c:f>Hoja2!$E$7:$K$7</c:f>
              <c:numCache>
                <c:formatCode>####.00</c:formatCode>
                <c:ptCount val="7"/>
                <c:pt idx="0">
                  <c:v>38.883821932681876</c:v>
                </c:pt>
                <c:pt idx="1">
                  <c:v>16.016286644951155</c:v>
                </c:pt>
                <c:pt idx="2">
                  <c:v>22.79587404994567</c:v>
                </c:pt>
                <c:pt idx="3">
                  <c:v>1.3181324647122701</c:v>
                </c:pt>
                <c:pt idx="4">
                  <c:v>15.301845819761121</c:v>
                </c:pt>
                <c:pt idx="5">
                  <c:v>4.0065146579804578</c:v>
                </c:pt>
                <c:pt idx="6">
                  <c:v>1.6775244299674261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F016-45EF-80E0-A77436D61FA1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b="1">
          <a:latin typeface="Segoe UI" panose="020B0502040204020203" pitchFamily="34" charset="0"/>
          <a:cs typeface="Segoe UI" panose="020B0502040204020203" pitchFamily="34" charset="0"/>
        </a:defRPr>
      </a:pPr>
      <a:endParaRPr lang="es-E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FFBD37-2D07-45E3-B9CF-00341FEA267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58BC243-E7EB-4626-AD12-9C962052C22E}">
      <dgm:prSet phldrT="[Texto]"/>
      <dgm:spPr>
        <a:solidFill>
          <a:schemeClr val="tx2"/>
        </a:solidFill>
      </dgm:spPr>
      <dgm:t>
        <a:bodyPr/>
        <a:lstStyle/>
        <a:p>
          <a:r>
            <a:rPr lang="en-GB" b="1" noProof="0" dirty="0"/>
            <a:t>Public </a:t>
          </a:r>
          <a:r>
            <a:rPr lang="en-GB" b="1" noProof="0" dirty="0">
              <a:latin typeface="+mn-lt"/>
            </a:rPr>
            <a:t>Attitudes</a:t>
          </a:r>
          <a:r>
            <a:rPr lang="en-GB" b="1" noProof="0" dirty="0"/>
            <a:t> /Acceptance</a:t>
          </a:r>
        </a:p>
      </dgm:t>
    </dgm:pt>
    <dgm:pt modelId="{857363FB-C18F-4A52-A2DC-CD23F8A99A17}" type="parTrans" cxnId="{62432414-D69E-482D-8B1D-52965FEDE2A8}">
      <dgm:prSet/>
      <dgm:spPr/>
      <dgm:t>
        <a:bodyPr/>
        <a:lstStyle/>
        <a:p>
          <a:endParaRPr lang="en-GB" b="1" noProof="0" dirty="0"/>
        </a:p>
      </dgm:t>
    </dgm:pt>
    <dgm:pt modelId="{8EDC7F85-83A7-46D0-8DCE-13BBFEE7E569}" type="sibTrans" cxnId="{62432414-D69E-482D-8B1D-52965FEDE2A8}">
      <dgm:prSet/>
      <dgm:spPr/>
      <dgm:t>
        <a:bodyPr/>
        <a:lstStyle/>
        <a:p>
          <a:endParaRPr lang="en-GB" b="1" noProof="0" dirty="0"/>
        </a:p>
      </dgm:t>
    </dgm:pt>
    <dgm:pt modelId="{26741CDF-71FD-4650-9A18-F3CB30F5DB10}">
      <dgm:prSet phldrT="[Texto]"/>
      <dgm:spPr>
        <a:solidFill>
          <a:schemeClr val="tx2"/>
        </a:solidFill>
      </dgm:spPr>
      <dgm:t>
        <a:bodyPr/>
        <a:lstStyle/>
        <a:p>
          <a:r>
            <a:rPr lang="en-GB" b="1" noProof="0" dirty="0"/>
            <a:t>Stakeholder Engagement</a:t>
          </a:r>
        </a:p>
      </dgm:t>
    </dgm:pt>
    <dgm:pt modelId="{C85E738A-23A5-4532-857E-164267192F8E}" type="parTrans" cxnId="{92240FF1-B2E3-4170-94F3-233840E22253}">
      <dgm:prSet/>
      <dgm:spPr/>
      <dgm:t>
        <a:bodyPr/>
        <a:lstStyle/>
        <a:p>
          <a:endParaRPr lang="en-GB" b="1" noProof="0" dirty="0"/>
        </a:p>
      </dgm:t>
    </dgm:pt>
    <dgm:pt modelId="{71ACF33E-512D-4526-B7E6-AB9B6757CABB}" type="sibTrans" cxnId="{92240FF1-B2E3-4170-94F3-233840E22253}">
      <dgm:prSet/>
      <dgm:spPr/>
      <dgm:t>
        <a:bodyPr/>
        <a:lstStyle/>
        <a:p>
          <a:endParaRPr lang="en-GB" b="1" noProof="0" dirty="0"/>
        </a:p>
      </dgm:t>
    </dgm:pt>
    <dgm:pt modelId="{F5B400E1-6BA3-4C13-91FC-629E24209E7B}">
      <dgm:prSet phldrT="[Texto]"/>
      <dgm:spPr>
        <a:solidFill>
          <a:schemeClr val="tx2"/>
        </a:solidFill>
      </dgm:spPr>
      <dgm:t>
        <a:bodyPr/>
        <a:lstStyle/>
        <a:p>
          <a:r>
            <a:rPr lang="en-GB" b="1" noProof="0" dirty="0"/>
            <a:t>Media Analysis / Framing</a:t>
          </a:r>
        </a:p>
      </dgm:t>
    </dgm:pt>
    <dgm:pt modelId="{389E4920-FE99-4A31-BB29-0DCD5BE7C166}" type="parTrans" cxnId="{4D9FDF9F-4F16-4EAB-9DBF-2DEC14D425C8}">
      <dgm:prSet/>
      <dgm:spPr/>
      <dgm:t>
        <a:bodyPr/>
        <a:lstStyle/>
        <a:p>
          <a:endParaRPr lang="en-GB" b="1" noProof="0" dirty="0"/>
        </a:p>
      </dgm:t>
    </dgm:pt>
    <dgm:pt modelId="{5117B8C6-7170-4ED0-978A-F172BAA9029A}" type="sibTrans" cxnId="{4D9FDF9F-4F16-4EAB-9DBF-2DEC14D425C8}">
      <dgm:prSet/>
      <dgm:spPr/>
      <dgm:t>
        <a:bodyPr/>
        <a:lstStyle/>
        <a:p>
          <a:endParaRPr lang="en-GB" b="1" noProof="0" dirty="0"/>
        </a:p>
      </dgm:t>
    </dgm:pt>
    <dgm:pt modelId="{3578F634-4932-483B-A7E4-7E9254FD25E3}">
      <dgm:prSet phldrT="[Texto]"/>
      <dgm:spPr>
        <a:solidFill>
          <a:schemeClr val="tx2"/>
        </a:solidFill>
      </dgm:spPr>
      <dgm:t>
        <a:bodyPr/>
        <a:lstStyle/>
        <a:p>
          <a:r>
            <a:rPr lang="en-GB" b="1" noProof="0" dirty="0"/>
            <a:t>   Collaboration with COMS</a:t>
          </a:r>
        </a:p>
      </dgm:t>
    </dgm:pt>
    <dgm:pt modelId="{99466A2D-2B4A-4213-8F76-37D7628E9613}" type="parTrans" cxnId="{93182AC2-F0BD-4BBC-B074-259FD7E85942}">
      <dgm:prSet/>
      <dgm:spPr/>
      <dgm:t>
        <a:bodyPr/>
        <a:lstStyle/>
        <a:p>
          <a:endParaRPr lang="en-GB" b="1" noProof="0" dirty="0"/>
        </a:p>
      </dgm:t>
    </dgm:pt>
    <dgm:pt modelId="{D289F662-E175-4D6F-8E1C-A7AB3936A8BF}" type="sibTrans" cxnId="{93182AC2-F0BD-4BBC-B074-259FD7E85942}">
      <dgm:prSet/>
      <dgm:spPr/>
      <dgm:t>
        <a:bodyPr/>
        <a:lstStyle/>
        <a:p>
          <a:endParaRPr lang="en-GB" b="1" noProof="0" dirty="0"/>
        </a:p>
      </dgm:t>
    </dgm:pt>
    <dgm:pt modelId="{0F97029B-B86F-400E-B169-43176D7D4838}">
      <dgm:prSet phldrT="[Texto]"/>
      <dgm:spPr>
        <a:noFill/>
      </dgm:spPr>
      <dgm:t>
        <a:bodyPr/>
        <a:lstStyle/>
        <a:p>
          <a:endParaRPr lang="en-GB" b="1" noProof="0" dirty="0"/>
        </a:p>
      </dgm:t>
    </dgm:pt>
    <dgm:pt modelId="{F1DE1FCE-BB26-4A1E-902B-04B1C815A640}" type="sibTrans" cxnId="{E840948C-C785-4C06-9246-AA901C818521}">
      <dgm:prSet/>
      <dgm:spPr/>
      <dgm:t>
        <a:bodyPr/>
        <a:lstStyle/>
        <a:p>
          <a:endParaRPr lang="es-ES" b="1"/>
        </a:p>
      </dgm:t>
    </dgm:pt>
    <dgm:pt modelId="{9A40B764-45AD-4B17-9B3D-27BE484F51EC}" type="parTrans" cxnId="{E840948C-C785-4C06-9246-AA901C818521}">
      <dgm:prSet/>
      <dgm:spPr/>
      <dgm:t>
        <a:bodyPr/>
        <a:lstStyle/>
        <a:p>
          <a:endParaRPr lang="es-ES" b="1"/>
        </a:p>
      </dgm:t>
    </dgm:pt>
    <dgm:pt modelId="{55DFFAB0-4CA2-4274-81FA-EFC1D741E3FD}" type="pres">
      <dgm:prSet presAssocID="{94FFBD37-2D07-45E3-B9CF-00341FEA2678}" presName="Name0" presStyleCnt="0">
        <dgm:presLayoutVars>
          <dgm:chMax val="7"/>
          <dgm:chPref val="7"/>
          <dgm:dir/>
        </dgm:presLayoutVars>
      </dgm:prSet>
      <dgm:spPr/>
    </dgm:pt>
    <dgm:pt modelId="{37A0C01D-17EC-4CF8-A1DA-AB5F4200D1E2}" type="pres">
      <dgm:prSet presAssocID="{94FFBD37-2D07-45E3-B9CF-00341FEA2678}" presName="Name1" presStyleCnt="0"/>
      <dgm:spPr/>
    </dgm:pt>
    <dgm:pt modelId="{3C324EEF-34ED-436C-B43A-E37EC0B9427B}" type="pres">
      <dgm:prSet presAssocID="{94FFBD37-2D07-45E3-B9CF-00341FEA2678}" presName="cycle" presStyleCnt="0"/>
      <dgm:spPr/>
    </dgm:pt>
    <dgm:pt modelId="{6FDE99BD-38EF-41B3-9ECD-03AA6D0DF832}" type="pres">
      <dgm:prSet presAssocID="{94FFBD37-2D07-45E3-B9CF-00341FEA2678}" presName="srcNode" presStyleLbl="node1" presStyleIdx="0" presStyleCnt="5"/>
      <dgm:spPr/>
    </dgm:pt>
    <dgm:pt modelId="{61FCFE3B-6439-4969-BFA5-3381B945288B}" type="pres">
      <dgm:prSet presAssocID="{94FFBD37-2D07-45E3-B9CF-00341FEA2678}" presName="conn" presStyleLbl="parChTrans1D2" presStyleIdx="0" presStyleCnt="1" custLinFactNeighborY="-4436"/>
      <dgm:spPr/>
    </dgm:pt>
    <dgm:pt modelId="{879DBEC2-123D-44D1-9D10-5AFF2C58FC49}" type="pres">
      <dgm:prSet presAssocID="{94FFBD37-2D07-45E3-B9CF-00341FEA2678}" presName="extraNode" presStyleLbl="node1" presStyleIdx="0" presStyleCnt="5"/>
      <dgm:spPr/>
    </dgm:pt>
    <dgm:pt modelId="{C64F131F-E8E2-469D-86C2-905B71056796}" type="pres">
      <dgm:prSet presAssocID="{94FFBD37-2D07-45E3-B9CF-00341FEA2678}" presName="dstNode" presStyleLbl="node1" presStyleIdx="0" presStyleCnt="5"/>
      <dgm:spPr/>
    </dgm:pt>
    <dgm:pt modelId="{9EA2B4C7-A167-44E2-81F9-D86A43CC0F4B}" type="pres">
      <dgm:prSet presAssocID="{B58BC243-E7EB-4626-AD12-9C962052C22E}" presName="text_1" presStyleLbl="node1" presStyleIdx="0" presStyleCnt="5">
        <dgm:presLayoutVars>
          <dgm:bulletEnabled val="1"/>
        </dgm:presLayoutVars>
      </dgm:prSet>
      <dgm:spPr/>
    </dgm:pt>
    <dgm:pt modelId="{F5B32F82-9A0E-4CCE-83C1-3618A7A1CBAC}" type="pres">
      <dgm:prSet presAssocID="{B58BC243-E7EB-4626-AD12-9C962052C22E}" presName="accent_1" presStyleCnt="0"/>
      <dgm:spPr/>
    </dgm:pt>
    <dgm:pt modelId="{DC7BC811-7EFA-41BC-8789-ED2493691ED8}" type="pres">
      <dgm:prSet presAssocID="{B58BC243-E7EB-4626-AD12-9C962052C22E}" presName="accentRepeatNode" presStyleLbl="solidFgAcc1" presStyleIdx="0" presStyleCnt="5"/>
      <dgm:spPr/>
    </dgm:pt>
    <dgm:pt modelId="{2CEB41CC-497B-4F9A-A0D7-2098C48B539E}" type="pres">
      <dgm:prSet presAssocID="{26741CDF-71FD-4650-9A18-F3CB30F5DB10}" presName="text_2" presStyleLbl="node1" presStyleIdx="1" presStyleCnt="5" custLinFactNeighborX="1325" custLinFactNeighborY="-1679">
        <dgm:presLayoutVars>
          <dgm:bulletEnabled val="1"/>
        </dgm:presLayoutVars>
      </dgm:prSet>
      <dgm:spPr/>
    </dgm:pt>
    <dgm:pt modelId="{52163575-2977-4F5A-898B-3E4919A59C77}" type="pres">
      <dgm:prSet presAssocID="{26741CDF-71FD-4650-9A18-F3CB30F5DB10}" presName="accent_2" presStyleCnt="0"/>
      <dgm:spPr/>
    </dgm:pt>
    <dgm:pt modelId="{9BBD2336-8AE0-443C-B47E-6BD4147C7228}" type="pres">
      <dgm:prSet presAssocID="{26741CDF-71FD-4650-9A18-F3CB30F5DB10}" presName="accentRepeatNode" presStyleLbl="solidFgAcc1" presStyleIdx="1" presStyleCnt="5"/>
      <dgm:spPr/>
    </dgm:pt>
    <dgm:pt modelId="{0874C5BB-A5C5-47EA-9975-CD2786582EB7}" type="pres">
      <dgm:prSet presAssocID="{F5B400E1-6BA3-4C13-91FC-629E24209E7B}" presName="text_3" presStyleLbl="node1" presStyleIdx="2" presStyleCnt="5">
        <dgm:presLayoutVars>
          <dgm:bulletEnabled val="1"/>
        </dgm:presLayoutVars>
      </dgm:prSet>
      <dgm:spPr/>
    </dgm:pt>
    <dgm:pt modelId="{5DA27C77-A69B-4530-AA87-4A1FB551CA3E}" type="pres">
      <dgm:prSet presAssocID="{F5B400E1-6BA3-4C13-91FC-629E24209E7B}" presName="accent_3" presStyleCnt="0"/>
      <dgm:spPr/>
    </dgm:pt>
    <dgm:pt modelId="{629EE98C-6598-4BE1-B234-1B22CE1189ED}" type="pres">
      <dgm:prSet presAssocID="{F5B400E1-6BA3-4C13-91FC-629E24209E7B}" presName="accentRepeatNode" presStyleLbl="solidFgAcc1" presStyleIdx="2" presStyleCnt="5"/>
      <dgm:spPr/>
    </dgm:pt>
    <dgm:pt modelId="{295DCFCC-38DE-4609-90D7-4A51547BD276}" type="pres">
      <dgm:prSet presAssocID="{0F97029B-B86F-400E-B169-43176D7D4838}" presName="text_4" presStyleLbl="node1" presStyleIdx="3" presStyleCnt="5">
        <dgm:presLayoutVars>
          <dgm:bulletEnabled val="1"/>
        </dgm:presLayoutVars>
      </dgm:prSet>
      <dgm:spPr/>
    </dgm:pt>
    <dgm:pt modelId="{D6E8FC4B-B769-45C6-87E0-6B2FF4F7F08C}" type="pres">
      <dgm:prSet presAssocID="{0F97029B-B86F-400E-B169-43176D7D4838}" presName="accent_4" presStyleCnt="0"/>
      <dgm:spPr/>
    </dgm:pt>
    <dgm:pt modelId="{87A91E48-AD25-4B6A-9E5B-EEED1FF664F2}" type="pres">
      <dgm:prSet presAssocID="{0F97029B-B86F-400E-B169-43176D7D4838}" presName="accentRepeatNode" presStyleLbl="solidFgAcc1" presStyleIdx="3" presStyleCnt="5"/>
      <dgm:spPr>
        <a:ln>
          <a:noFill/>
        </a:ln>
      </dgm:spPr>
    </dgm:pt>
    <dgm:pt modelId="{0819C215-316C-4D9C-8AA9-B10F3E52E2E0}" type="pres">
      <dgm:prSet presAssocID="{3578F634-4932-483B-A7E4-7E9254FD25E3}" presName="text_5" presStyleLbl="node1" presStyleIdx="4" presStyleCnt="5" custLinFactNeighborY="-87088">
        <dgm:presLayoutVars>
          <dgm:bulletEnabled val="1"/>
        </dgm:presLayoutVars>
      </dgm:prSet>
      <dgm:spPr/>
    </dgm:pt>
    <dgm:pt modelId="{96D56675-0894-4243-A6D0-320CFE35B2F3}" type="pres">
      <dgm:prSet presAssocID="{3578F634-4932-483B-A7E4-7E9254FD25E3}" presName="accent_5" presStyleCnt="0"/>
      <dgm:spPr/>
    </dgm:pt>
    <dgm:pt modelId="{40B7AA9D-9633-4D86-8C3E-7CFAC6632BA2}" type="pres">
      <dgm:prSet presAssocID="{3578F634-4932-483B-A7E4-7E9254FD25E3}" presName="accentRepeatNode" presStyleLbl="solidFgAcc1" presStyleIdx="4" presStyleCnt="5" custLinFactNeighborX="35436" custLinFactNeighborY="-98123"/>
      <dgm:spPr/>
    </dgm:pt>
  </dgm:ptLst>
  <dgm:cxnLst>
    <dgm:cxn modelId="{62432414-D69E-482D-8B1D-52965FEDE2A8}" srcId="{94FFBD37-2D07-45E3-B9CF-00341FEA2678}" destId="{B58BC243-E7EB-4626-AD12-9C962052C22E}" srcOrd="0" destOrd="0" parTransId="{857363FB-C18F-4A52-A2DC-CD23F8A99A17}" sibTransId="{8EDC7F85-83A7-46D0-8DCE-13BBFEE7E569}"/>
    <dgm:cxn modelId="{C1CBDC62-7BC9-44AC-976A-4D01D1CE1126}" type="presOf" srcId="{B58BC243-E7EB-4626-AD12-9C962052C22E}" destId="{9EA2B4C7-A167-44E2-81F9-D86A43CC0F4B}" srcOrd="0" destOrd="0" presId="urn:microsoft.com/office/officeart/2008/layout/VerticalCurvedList"/>
    <dgm:cxn modelId="{01F20B67-6F41-4BF5-9340-52DACFDA2CD0}" type="presOf" srcId="{F5B400E1-6BA3-4C13-91FC-629E24209E7B}" destId="{0874C5BB-A5C5-47EA-9975-CD2786582EB7}" srcOrd="0" destOrd="0" presId="urn:microsoft.com/office/officeart/2008/layout/VerticalCurvedList"/>
    <dgm:cxn modelId="{AA792669-282B-486E-9A6C-A0F98466A11A}" type="presOf" srcId="{26741CDF-71FD-4650-9A18-F3CB30F5DB10}" destId="{2CEB41CC-497B-4F9A-A0D7-2098C48B539E}" srcOrd="0" destOrd="0" presId="urn:microsoft.com/office/officeart/2008/layout/VerticalCurvedList"/>
    <dgm:cxn modelId="{E840948C-C785-4C06-9246-AA901C818521}" srcId="{94FFBD37-2D07-45E3-B9CF-00341FEA2678}" destId="{0F97029B-B86F-400E-B169-43176D7D4838}" srcOrd="3" destOrd="0" parTransId="{9A40B764-45AD-4B17-9B3D-27BE484F51EC}" sibTransId="{F1DE1FCE-BB26-4A1E-902B-04B1C815A640}"/>
    <dgm:cxn modelId="{7016C78F-725E-473A-9CD9-4C87A9E8ADEE}" type="presOf" srcId="{94FFBD37-2D07-45E3-B9CF-00341FEA2678}" destId="{55DFFAB0-4CA2-4274-81FA-EFC1D741E3FD}" srcOrd="0" destOrd="0" presId="urn:microsoft.com/office/officeart/2008/layout/VerticalCurvedList"/>
    <dgm:cxn modelId="{DF4BB19B-AA6E-46EB-909A-A34170928936}" type="presOf" srcId="{8EDC7F85-83A7-46D0-8DCE-13BBFEE7E569}" destId="{61FCFE3B-6439-4969-BFA5-3381B945288B}" srcOrd="0" destOrd="0" presId="urn:microsoft.com/office/officeart/2008/layout/VerticalCurvedList"/>
    <dgm:cxn modelId="{4D9FDF9F-4F16-4EAB-9DBF-2DEC14D425C8}" srcId="{94FFBD37-2D07-45E3-B9CF-00341FEA2678}" destId="{F5B400E1-6BA3-4C13-91FC-629E24209E7B}" srcOrd="2" destOrd="0" parTransId="{389E4920-FE99-4A31-BB29-0DCD5BE7C166}" sibTransId="{5117B8C6-7170-4ED0-978A-F172BAA9029A}"/>
    <dgm:cxn modelId="{16064CA0-3508-458F-A9B6-9865CA2ACF56}" type="presOf" srcId="{0F97029B-B86F-400E-B169-43176D7D4838}" destId="{295DCFCC-38DE-4609-90D7-4A51547BD276}" srcOrd="0" destOrd="0" presId="urn:microsoft.com/office/officeart/2008/layout/VerticalCurvedList"/>
    <dgm:cxn modelId="{93182AC2-F0BD-4BBC-B074-259FD7E85942}" srcId="{94FFBD37-2D07-45E3-B9CF-00341FEA2678}" destId="{3578F634-4932-483B-A7E4-7E9254FD25E3}" srcOrd="4" destOrd="0" parTransId="{99466A2D-2B4A-4213-8F76-37D7628E9613}" sibTransId="{D289F662-E175-4D6F-8E1C-A7AB3936A8BF}"/>
    <dgm:cxn modelId="{92240FF1-B2E3-4170-94F3-233840E22253}" srcId="{94FFBD37-2D07-45E3-B9CF-00341FEA2678}" destId="{26741CDF-71FD-4650-9A18-F3CB30F5DB10}" srcOrd="1" destOrd="0" parTransId="{C85E738A-23A5-4532-857E-164267192F8E}" sibTransId="{71ACF33E-512D-4526-B7E6-AB9B6757CABB}"/>
    <dgm:cxn modelId="{45E79BFD-B1E8-4F01-9703-43A62664C3F6}" type="presOf" srcId="{3578F634-4932-483B-A7E4-7E9254FD25E3}" destId="{0819C215-316C-4D9C-8AA9-B10F3E52E2E0}" srcOrd="0" destOrd="0" presId="urn:microsoft.com/office/officeart/2008/layout/VerticalCurvedList"/>
    <dgm:cxn modelId="{07B770D0-47BD-4D05-AA28-588C6CDDA30B}" type="presParOf" srcId="{55DFFAB0-4CA2-4274-81FA-EFC1D741E3FD}" destId="{37A0C01D-17EC-4CF8-A1DA-AB5F4200D1E2}" srcOrd="0" destOrd="0" presId="urn:microsoft.com/office/officeart/2008/layout/VerticalCurvedList"/>
    <dgm:cxn modelId="{0905DB63-9765-4B30-A1F2-E784D38993CD}" type="presParOf" srcId="{37A0C01D-17EC-4CF8-A1DA-AB5F4200D1E2}" destId="{3C324EEF-34ED-436C-B43A-E37EC0B9427B}" srcOrd="0" destOrd="0" presId="urn:microsoft.com/office/officeart/2008/layout/VerticalCurvedList"/>
    <dgm:cxn modelId="{3F06B424-CFB0-4CCF-9B97-115A3E837AD3}" type="presParOf" srcId="{3C324EEF-34ED-436C-B43A-E37EC0B9427B}" destId="{6FDE99BD-38EF-41B3-9ECD-03AA6D0DF832}" srcOrd="0" destOrd="0" presId="urn:microsoft.com/office/officeart/2008/layout/VerticalCurvedList"/>
    <dgm:cxn modelId="{D90E4D78-62D0-417D-AB7E-2AFDE257FB48}" type="presParOf" srcId="{3C324EEF-34ED-436C-B43A-E37EC0B9427B}" destId="{61FCFE3B-6439-4969-BFA5-3381B945288B}" srcOrd="1" destOrd="0" presId="urn:microsoft.com/office/officeart/2008/layout/VerticalCurvedList"/>
    <dgm:cxn modelId="{ECAE1E51-FC70-4B2D-B11C-8B0E2B8BC848}" type="presParOf" srcId="{3C324EEF-34ED-436C-B43A-E37EC0B9427B}" destId="{879DBEC2-123D-44D1-9D10-5AFF2C58FC49}" srcOrd="2" destOrd="0" presId="urn:microsoft.com/office/officeart/2008/layout/VerticalCurvedList"/>
    <dgm:cxn modelId="{E613248E-8EC6-4AA5-B041-EF78C746AE04}" type="presParOf" srcId="{3C324EEF-34ED-436C-B43A-E37EC0B9427B}" destId="{C64F131F-E8E2-469D-86C2-905B71056796}" srcOrd="3" destOrd="0" presId="urn:microsoft.com/office/officeart/2008/layout/VerticalCurvedList"/>
    <dgm:cxn modelId="{D4C45257-FBC4-4D98-A789-E77F64865CEB}" type="presParOf" srcId="{37A0C01D-17EC-4CF8-A1DA-AB5F4200D1E2}" destId="{9EA2B4C7-A167-44E2-81F9-D86A43CC0F4B}" srcOrd="1" destOrd="0" presId="urn:microsoft.com/office/officeart/2008/layout/VerticalCurvedList"/>
    <dgm:cxn modelId="{C40340CD-A3D4-42EF-947C-2923C97FDFE7}" type="presParOf" srcId="{37A0C01D-17EC-4CF8-A1DA-AB5F4200D1E2}" destId="{F5B32F82-9A0E-4CCE-83C1-3618A7A1CBAC}" srcOrd="2" destOrd="0" presId="urn:microsoft.com/office/officeart/2008/layout/VerticalCurvedList"/>
    <dgm:cxn modelId="{A357C0C5-8566-4D47-A546-8A04BD790085}" type="presParOf" srcId="{F5B32F82-9A0E-4CCE-83C1-3618A7A1CBAC}" destId="{DC7BC811-7EFA-41BC-8789-ED2493691ED8}" srcOrd="0" destOrd="0" presId="urn:microsoft.com/office/officeart/2008/layout/VerticalCurvedList"/>
    <dgm:cxn modelId="{F571C630-07B9-49CE-8A44-35A7F1CE810A}" type="presParOf" srcId="{37A0C01D-17EC-4CF8-A1DA-AB5F4200D1E2}" destId="{2CEB41CC-497B-4F9A-A0D7-2098C48B539E}" srcOrd="3" destOrd="0" presId="urn:microsoft.com/office/officeart/2008/layout/VerticalCurvedList"/>
    <dgm:cxn modelId="{194668C8-CF26-4518-A033-15749942294D}" type="presParOf" srcId="{37A0C01D-17EC-4CF8-A1DA-AB5F4200D1E2}" destId="{52163575-2977-4F5A-898B-3E4919A59C77}" srcOrd="4" destOrd="0" presId="urn:microsoft.com/office/officeart/2008/layout/VerticalCurvedList"/>
    <dgm:cxn modelId="{51008B51-931F-4C72-ABCA-3DFAB9ED197C}" type="presParOf" srcId="{52163575-2977-4F5A-898B-3E4919A59C77}" destId="{9BBD2336-8AE0-443C-B47E-6BD4147C7228}" srcOrd="0" destOrd="0" presId="urn:microsoft.com/office/officeart/2008/layout/VerticalCurvedList"/>
    <dgm:cxn modelId="{05E4D515-9907-46B2-BADD-2125C7517E32}" type="presParOf" srcId="{37A0C01D-17EC-4CF8-A1DA-AB5F4200D1E2}" destId="{0874C5BB-A5C5-47EA-9975-CD2786582EB7}" srcOrd="5" destOrd="0" presId="urn:microsoft.com/office/officeart/2008/layout/VerticalCurvedList"/>
    <dgm:cxn modelId="{76AA0122-ECB1-4307-95F7-05B816FBFF63}" type="presParOf" srcId="{37A0C01D-17EC-4CF8-A1DA-AB5F4200D1E2}" destId="{5DA27C77-A69B-4530-AA87-4A1FB551CA3E}" srcOrd="6" destOrd="0" presId="urn:microsoft.com/office/officeart/2008/layout/VerticalCurvedList"/>
    <dgm:cxn modelId="{7FC58DDE-9432-4969-B22A-D5CE7DD56755}" type="presParOf" srcId="{5DA27C77-A69B-4530-AA87-4A1FB551CA3E}" destId="{629EE98C-6598-4BE1-B234-1B22CE1189ED}" srcOrd="0" destOrd="0" presId="urn:microsoft.com/office/officeart/2008/layout/VerticalCurvedList"/>
    <dgm:cxn modelId="{7FA47EA9-441F-44F4-BA4B-847CE0594AFC}" type="presParOf" srcId="{37A0C01D-17EC-4CF8-A1DA-AB5F4200D1E2}" destId="{295DCFCC-38DE-4609-90D7-4A51547BD276}" srcOrd="7" destOrd="0" presId="urn:microsoft.com/office/officeart/2008/layout/VerticalCurvedList"/>
    <dgm:cxn modelId="{85FC4CF0-341E-4DEF-956C-125D418079D0}" type="presParOf" srcId="{37A0C01D-17EC-4CF8-A1DA-AB5F4200D1E2}" destId="{D6E8FC4B-B769-45C6-87E0-6B2FF4F7F08C}" srcOrd="8" destOrd="0" presId="urn:microsoft.com/office/officeart/2008/layout/VerticalCurvedList"/>
    <dgm:cxn modelId="{210500E9-2432-49B3-B5D3-860D6B90AA14}" type="presParOf" srcId="{D6E8FC4B-B769-45C6-87E0-6B2FF4F7F08C}" destId="{87A91E48-AD25-4B6A-9E5B-EEED1FF664F2}" srcOrd="0" destOrd="0" presId="urn:microsoft.com/office/officeart/2008/layout/VerticalCurvedList"/>
    <dgm:cxn modelId="{46F3C47F-2C6D-4203-BA9D-90C48B6F524D}" type="presParOf" srcId="{37A0C01D-17EC-4CF8-A1DA-AB5F4200D1E2}" destId="{0819C215-316C-4D9C-8AA9-B10F3E52E2E0}" srcOrd="9" destOrd="0" presId="urn:microsoft.com/office/officeart/2008/layout/VerticalCurvedList"/>
    <dgm:cxn modelId="{A131C52D-666B-408D-81B6-87D8FE8DD5E8}" type="presParOf" srcId="{37A0C01D-17EC-4CF8-A1DA-AB5F4200D1E2}" destId="{96D56675-0894-4243-A6D0-320CFE35B2F3}" srcOrd="10" destOrd="0" presId="urn:microsoft.com/office/officeart/2008/layout/VerticalCurvedList"/>
    <dgm:cxn modelId="{9B43AF7D-0794-4767-8085-45BA7F7EBE77}" type="presParOf" srcId="{96D56675-0894-4243-A6D0-320CFE35B2F3}" destId="{40B7AA9D-9633-4D86-8C3E-7CFAC6632BA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FCFE3B-6439-4969-BFA5-3381B945288B}">
      <dsp:nvSpPr>
        <dsp:cNvPr id="0" name=""/>
        <dsp:cNvSpPr/>
      </dsp:nvSpPr>
      <dsp:spPr>
        <a:xfrm>
          <a:off x="-4037467" y="-833178"/>
          <a:ext cx="4811296" cy="4811296"/>
        </a:xfrm>
        <a:prstGeom prst="blockArc">
          <a:avLst>
            <a:gd name="adj1" fmla="val 18900000"/>
            <a:gd name="adj2" fmla="val 2700000"/>
            <a:gd name="adj3" fmla="val 449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A2B4C7-A167-44E2-81F9-D86A43CC0F4B}">
      <dsp:nvSpPr>
        <dsp:cNvPr id="0" name=""/>
        <dsp:cNvSpPr/>
      </dsp:nvSpPr>
      <dsp:spPr>
        <a:xfrm>
          <a:off x="339055" y="223165"/>
          <a:ext cx="3941469" cy="446617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4503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noProof="0" dirty="0"/>
            <a:t>Public </a:t>
          </a:r>
          <a:r>
            <a:rPr lang="en-GB" sz="2300" b="1" kern="1200" noProof="0" dirty="0">
              <a:latin typeface="+mn-lt"/>
            </a:rPr>
            <a:t>Attitudes</a:t>
          </a:r>
          <a:r>
            <a:rPr lang="en-GB" sz="2300" b="1" kern="1200" noProof="0" dirty="0"/>
            <a:t> /Acceptance</a:t>
          </a:r>
        </a:p>
      </dsp:txBody>
      <dsp:txXfrm>
        <a:off x="339055" y="223165"/>
        <a:ext cx="3941469" cy="446617"/>
      </dsp:txXfrm>
    </dsp:sp>
    <dsp:sp modelId="{DC7BC811-7EFA-41BC-8789-ED2493691ED8}">
      <dsp:nvSpPr>
        <dsp:cNvPr id="0" name=""/>
        <dsp:cNvSpPr/>
      </dsp:nvSpPr>
      <dsp:spPr>
        <a:xfrm>
          <a:off x="59919" y="167338"/>
          <a:ext cx="558272" cy="5582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EB41CC-497B-4F9A-A0D7-2098C48B539E}">
      <dsp:nvSpPr>
        <dsp:cNvPr id="0" name=""/>
        <dsp:cNvSpPr/>
      </dsp:nvSpPr>
      <dsp:spPr>
        <a:xfrm>
          <a:off x="706501" y="885379"/>
          <a:ext cx="3621436" cy="446617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4503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noProof="0" dirty="0"/>
            <a:t>Stakeholder Engagement</a:t>
          </a:r>
        </a:p>
      </dsp:txBody>
      <dsp:txXfrm>
        <a:off x="706501" y="885379"/>
        <a:ext cx="3621436" cy="446617"/>
      </dsp:txXfrm>
    </dsp:sp>
    <dsp:sp modelId="{9BBD2336-8AE0-443C-B47E-6BD4147C7228}">
      <dsp:nvSpPr>
        <dsp:cNvPr id="0" name=""/>
        <dsp:cNvSpPr/>
      </dsp:nvSpPr>
      <dsp:spPr>
        <a:xfrm>
          <a:off x="379952" y="837050"/>
          <a:ext cx="558272" cy="5582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4C5BB-A5C5-47EA-9975-CD2786582EB7}">
      <dsp:nvSpPr>
        <dsp:cNvPr id="0" name=""/>
        <dsp:cNvSpPr/>
      </dsp:nvSpPr>
      <dsp:spPr>
        <a:xfrm>
          <a:off x="757313" y="1562590"/>
          <a:ext cx="3523211" cy="446617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4503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noProof="0" dirty="0"/>
            <a:t>Media Analysis / Framing</a:t>
          </a:r>
        </a:p>
      </dsp:txBody>
      <dsp:txXfrm>
        <a:off x="757313" y="1562590"/>
        <a:ext cx="3523211" cy="446617"/>
      </dsp:txXfrm>
    </dsp:sp>
    <dsp:sp modelId="{629EE98C-6598-4BE1-B234-1B22CE1189ED}">
      <dsp:nvSpPr>
        <dsp:cNvPr id="0" name=""/>
        <dsp:cNvSpPr/>
      </dsp:nvSpPr>
      <dsp:spPr>
        <a:xfrm>
          <a:off x="478177" y="1506762"/>
          <a:ext cx="558272" cy="5582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5DCFCC-38DE-4609-90D7-4A51547BD276}">
      <dsp:nvSpPr>
        <dsp:cNvPr id="0" name=""/>
        <dsp:cNvSpPr/>
      </dsp:nvSpPr>
      <dsp:spPr>
        <a:xfrm>
          <a:off x="659088" y="2232302"/>
          <a:ext cx="3621436" cy="446617"/>
        </a:xfrm>
        <a:prstGeom prst="rect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4503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300" b="1" kern="1200" noProof="0" dirty="0"/>
        </a:p>
      </dsp:txBody>
      <dsp:txXfrm>
        <a:off x="659088" y="2232302"/>
        <a:ext cx="3621436" cy="446617"/>
      </dsp:txXfrm>
    </dsp:sp>
    <dsp:sp modelId="{87A91E48-AD25-4B6A-9E5B-EEED1FF664F2}">
      <dsp:nvSpPr>
        <dsp:cNvPr id="0" name=""/>
        <dsp:cNvSpPr/>
      </dsp:nvSpPr>
      <dsp:spPr>
        <a:xfrm>
          <a:off x="379952" y="2176475"/>
          <a:ext cx="558272" cy="5582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19C215-316C-4D9C-8AA9-B10F3E52E2E0}">
      <dsp:nvSpPr>
        <dsp:cNvPr id="0" name=""/>
        <dsp:cNvSpPr/>
      </dsp:nvSpPr>
      <dsp:spPr>
        <a:xfrm>
          <a:off x="339055" y="2513064"/>
          <a:ext cx="3941469" cy="446617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4503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noProof="0" dirty="0"/>
            <a:t>   Collaboration with COMS</a:t>
          </a:r>
        </a:p>
      </dsp:txBody>
      <dsp:txXfrm>
        <a:off x="339055" y="2513064"/>
        <a:ext cx="3941469" cy="446617"/>
      </dsp:txXfrm>
    </dsp:sp>
    <dsp:sp modelId="{40B7AA9D-9633-4D86-8C3E-7CFAC6632BA2}">
      <dsp:nvSpPr>
        <dsp:cNvPr id="0" name=""/>
        <dsp:cNvSpPr/>
      </dsp:nvSpPr>
      <dsp:spPr>
        <a:xfrm>
          <a:off x="257749" y="2298393"/>
          <a:ext cx="558272" cy="5582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6E5CE3-7B22-4FDF-8706-46D4ED83D667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EBF65-5DB5-4F4B-9E1A-6D8A5C6C675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9417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CF10C7-4048-4ACB-819D-DB582A4FE01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5393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CF10C7-4048-4ACB-819D-DB582A4FE01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523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err="1"/>
              <a:t>We</a:t>
            </a:r>
            <a:r>
              <a:rPr lang="es-ES_tradnl" dirty="0"/>
              <a:t> </a:t>
            </a:r>
            <a:r>
              <a:rPr lang="es-ES_tradnl" dirty="0" err="1"/>
              <a:t>asked</a:t>
            </a:r>
            <a:r>
              <a:rPr lang="es-ES_tradnl" dirty="0"/>
              <a:t> 19,000 </a:t>
            </a:r>
            <a:r>
              <a:rPr lang="es-ES_tradnl" dirty="0" err="1"/>
              <a:t>citizens</a:t>
            </a:r>
            <a:r>
              <a:rPr lang="es-ES_tradnl" dirty="0"/>
              <a:t> in </a:t>
            </a:r>
            <a:r>
              <a:rPr lang="es-ES_tradnl" dirty="0" err="1"/>
              <a:t>Europe</a:t>
            </a:r>
            <a:r>
              <a:rPr lang="es-ES_tradnl" baseline="0" dirty="0"/>
              <a:t> to </a:t>
            </a:r>
            <a:r>
              <a:rPr lang="es-ES_tradnl" baseline="0" dirty="0" err="1"/>
              <a:t>evaluate</a:t>
            </a:r>
            <a:r>
              <a:rPr lang="es-ES_tradnl" baseline="0" dirty="0"/>
              <a:t> </a:t>
            </a:r>
            <a:r>
              <a:rPr lang="es-ES_tradnl" baseline="0" dirty="0" err="1"/>
              <a:t>fusion</a:t>
            </a:r>
            <a:r>
              <a:rPr lang="es-ES_tradnl" baseline="0" dirty="0"/>
              <a:t> as </a:t>
            </a:r>
            <a:r>
              <a:rPr lang="es-ES_tradnl" baseline="0" dirty="0" err="1"/>
              <a:t>an</a:t>
            </a:r>
            <a:r>
              <a:rPr lang="es-ES_tradnl" baseline="0" dirty="0"/>
              <a:t> Energy </a:t>
            </a:r>
            <a:r>
              <a:rPr lang="es-ES_tradnl" baseline="0" dirty="0" err="1"/>
              <a:t>option</a:t>
            </a:r>
            <a:r>
              <a:rPr lang="es-ES_tradnl" baseline="0" dirty="0"/>
              <a:t>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EBF65-5DB5-4F4B-9E1A-6D8A5C6C675A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884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952BE-E491-4730-BDD6-97B6402488F4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416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40A18-53C6-4CA4-A982-BBC1A2A4DFAC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F8AA7-FC2A-4E58-9D33-FE904651FE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629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40A18-53C6-4CA4-A982-BBC1A2A4DFAC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F8AA7-FC2A-4E58-9D33-FE904651FE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5500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40A18-53C6-4CA4-A982-BBC1A2A4DFAC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F8AA7-FC2A-4E58-9D33-FE904651FE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1210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 2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1" t="476" r="10161" b="28351"/>
          <a:stretch/>
        </p:blipFill>
        <p:spPr>
          <a:xfrm>
            <a:off x="-1" y="252000"/>
            <a:ext cx="12213693" cy="51932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27381" y="2348880"/>
            <a:ext cx="11329259" cy="1296144"/>
          </a:xfrm>
        </p:spPr>
        <p:txBody>
          <a:bodyPr>
            <a:noAutofit/>
          </a:bodyPr>
          <a:lstStyle>
            <a:lvl1pPr algn="l">
              <a:defRPr sz="35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27381" y="4293096"/>
            <a:ext cx="5640627" cy="432048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</a:t>
            </a:r>
            <a:r>
              <a:rPr lang="en-US"/>
              <a:t>of presenter</a:t>
            </a:r>
            <a:endParaRPr lang="en-US" dirty="0"/>
          </a:p>
        </p:txBody>
      </p:sp>
      <p:sp>
        <p:nvSpPr>
          <p:cNvPr id="5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207434" y="-457200"/>
            <a:ext cx="14351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527382" y="5691684"/>
            <a:ext cx="1727167" cy="905669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Logo of presenter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7824192" y="5661248"/>
            <a:ext cx="4032449" cy="936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24307044" y="40252897"/>
            <a:ext cx="13233195" cy="1781641"/>
            <a:chOff x="18230283" y="40396912"/>
            <a:chExt cx="9924896" cy="1781641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3" name="Picture 12" descr="EuropeanFlag-stars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 userDrawn="1"/>
        </p:nvGrpSpPr>
        <p:grpSpPr>
          <a:xfrm>
            <a:off x="24510244" y="40405297"/>
            <a:ext cx="13233195" cy="1781641"/>
            <a:chOff x="18230283" y="40396912"/>
            <a:chExt cx="9924896" cy="1781641"/>
          </a:xfrm>
        </p:grpSpPr>
        <p:sp>
          <p:nvSpPr>
            <p:cNvPr id="15" name="Rectangle 14"/>
            <p:cNvSpPr/>
            <p:nvPr userDrawn="1"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6" name="Picture 15" descr="EuropeanFlag-stars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>
            <a:off x="24713444" y="40557697"/>
            <a:ext cx="13233195" cy="1781641"/>
            <a:chOff x="18230283" y="40396912"/>
            <a:chExt cx="9924896" cy="1781641"/>
          </a:xfrm>
        </p:grpSpPr>
        <p:sp>
          <p:nvSpPr>
            <p:cNvPr id="18" name="Rectangle 17"/>
            <p:cNvSpPr/>
            <p:nvPr userDrawn="1"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9" name="Picture 18" descr="EuropeanFlag-stars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 userDrawn="1"/>
        </p:nvGrpSpPr>
        <p:grpSpPr>
          <a:xfrm>
            <a:off x="24916644" y="40710097"/>
            <a:ext cx="13233195" cy="1781641"/>
            <a:chOff x="18230283" y="40396912"/>
            <a:chExt cx="9924896" cy="1781641"/>
          </a:xfrm>
        </p:grpSpPr>
        <p:sp>
          <p:nvSpPr>
            <p:cNvPr id="21" name="Rectangle 20"/>
            <p:cNvSpPr/>
            <p:nvPr userDrawn="1"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22" name="Picture 21" descr="EuropeanFlag-stars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  <p:pic>
        <p:nvPicPr>
          <p:cNvPr id="8" name="Bild 7" descr="EU_und_Text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6" y="5832314"/>
            <a:ext cx="4248472" cy="64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316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40A18-53C6-4CA4-A982-BBC1A2A4DFAC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F8AA7-FC2A-4E58-9D33-FE904651FE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7353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40A18-53C6-4CA4-A982-BBC1A2A4DFAC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F8AA7-FC2A-4E58-9D33-FE904651FE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4453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40A18-53C6-4CA4-A982-BBC1A2A4DFAC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F8AA7-FC2A-4E58-9D33-FE904651FE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4511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40A18-53C6-4CA4-A982-BBC1A2A4DFAC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F8AA7-FC2A-4E58-9D33-FE904651FE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6403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40A18-53C6-4CA4-A982-BBC1A2A4DFAC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F8AA7-FC2A-4E58-9D33-FE904651FE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5843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40A18-53C6-4CA4-A982-BBC1A2A4DFAC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F8AA7-FC2A-4E58-9D33-FE904651FE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0201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40A18-53C6-4CA4-A982-BBC1A2A4DFAC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F8AA7-FC2A-4E58-9D33-FE904651FE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298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40A18-53C6-4CA4-A982-BBC1A2A4DFAC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F8AA7-FC2A-4E58-9D33-FE904651FE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40A18-53C6-4CA4-A982-BBC1A2A4DFAC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F8AA7-FC2A-4E58-9D33-FE904651FE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7037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381" y="2562240"/>
            <a:ext cx="8606459" cy="1296144"/>
          </a:xfrm>
        </p:spPr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lies behind public acceptance of fusion? A European Study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381" y="4293096"/>
            <a:ext cx="5578779" cy="969784"/>
          </a:xfrm>
        </p:spPr>
        <p:txBody>
          <a:bodyPr>
            <a:normAutofit fontScale="62500" lnSpcReduction="20000"/>
          </a:bodyPr>
          <a:lstStyle/>
          <a:p>
            <a:r>
              <a:rPr lang="en-US" sz="3100" dirty="0">
                <a:latin typeface="Segoe UI" panose="020B0502040204020203" pitchFamily="34" charset="0"/>
                <a:cs typeface="Segoe UI" panose="020B0502040204020203" pitchFamily="34" charset="0"/>
              </a:rPr>
              <a:t>Christian Oltra and Ana Prades (CIEMAT, Spain)</a:t>
            </a:r>
          </a:p>
          <a:p>
            <a:r>
              <a:rPr lang="en-US" sz="3100" dirty="0">
                <a:latin typeface="Segoe UI" panose="020B0502040204020203" pitchFamily="34" charset="0"/>
                <a:cs typeface="Segoe UI" panose="020B0502040204020203" pitchFamily="34" charset="0"/>
              </a:rPr>
              <a:t>Christopher Jones (Surrey University, UK)</a:t>
            </a:r>
          </a:p>
          <a:p>
            <a:endParaRPr lang="en-US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527380" y="5679440"/>
            <a:ext cx="5578780" cy="680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b="1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EUROfusion</a:t>
            </a:r>
            <a:r>
              <a:rPr lang="en-US" sz="1800" b="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Science Meeting on Socio-economic studies. Wednesday 9th October 2019</a:t>
            </a:r>
          </a:p>
        </p:txBody>
      </p:sp>
    </p:spTree>
    <p:extLst>
      <p:ext uri="{BB962C8B-B14F-4D97-AF65-F5344CB8AC3E}">
        <p14:creationId xmlns:p14="http://schemas.microsoft.com/office/powerpoint/2010/main" val="1437250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8744080"/>
              </p:ext>
            </p:extLst>
          </p:nvPr>
        </p:nvGraphicFramePr>
        <p:xfrm>
          <a:off x="1888435" y="785191"/>
          <a:ext cx="8201857" cy="5533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16447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9987546"/>
              </p:ext>
            </p:extLst>
          </p:nvPr>
        </p:nvGraphicFramePr>
        <p:xfrm>
          <a:off x="2110902" y="719846"/>
          <a:ext cx="8540885" cy="5739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71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F10CB0CF-A92C-4623-87F6-6F331E56FE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5025792"/>
              </p:ext>
            </p:extLst>
          </p:nvPr>
        </p:nvGraphicFramePr>
        <p:xfrm>
          <a:off x="2441678" y="210369"/>
          <a:ext cx="7308643" cy="6167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74962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344" y="1172527"/>
            <a:ext cx="6361309" cy="568547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D176AF1-CA35-4D17-8639-9C43AF692844}"/>
              </a:ext>
            </a:extLst>
          </p:cNvPr>
          <p:cNvSpPr txBox="1"/>
          <p:nvPr/>
        </p:nvSpPr>
        <p:spPr>
          <a:xfrm flipH="1">
            <a:off x="3652977" y="374755"/>
            <a:ext cx="4886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BELIEFS ABOUT THE IMPACTS OF FUSION (PREVIOUS TO INFORMATION)</a:t>
            </a:r>
          </a:p>
        </p:txBody>
      </p:sp>
    </p:spTree>
    <p:extLst>
      <p:ext uri="{BB962C8B-B14F-4D97-AF65-F5344CB8AC3E}">
        <p14:creationId xmlns:p14="http://schemas.microsoft.com/office/powerpoint/2010/main" val="72719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0179" y="263941"/>
            <a:ext cx="4910092" cy="6594059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F66C3156-8E4E-4638-9329-D0CAEF1EFE35}"/>
              </a:ext>
            </a:extLst>
          </p:cNvPr>
          <p:cNvSpPr txBox="1"/>
          <p:nvPr/>
        </p:nvSpPr>
        <p:spPr>
          <a:xfrm flipH="1">
            <a:off x="699915" y="2383437"/>
            <a:ext cx="39470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HOW PEOPLE RATE THE CONSEQUENCES OF FUSION AND HOW THIS EVALUATION IS CORRELATED WITH THE OVERALL EVALUATION OF FUSION</a:t>
            </a:r>
          </a:p>
        </p:txBody>
      </p:sp>
    </p:spTree>
    <p:extLst>
      <p:ext uri="{BB962C8B-B14F-4D97-AF65-F5344CB8AC3E}">
        <p14:creationId xmlns:p14="http://schemas.microsoft.com/office/powerpoint/2010/main" val="48198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91CF0222-0F6F-4F7B-AD53-E2ADBBAB48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6545997"/>
              </p:ext>
            </p:extLst>
          </p:nvPr>
        </p:nvGraphicFramePr>
        <p:xfrm>
          <a:off x="1528997" y="860919"/>
          <a:ext cx="8619344" cy="5661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669A66C9-65B4-4EA8-B2CE-96BA226B3853}"/>
              </a:ext>
            </a:extLst>
          </p:cNvPr>
          <p:cNvSpPr txBox="1"/>
          <p:nvPr/>
        </p:nvSpPr>
        <p:spPr>
          <a:xfrm>
            <a:off x="3282845" y="491587"/>
            <a:ext cx="2158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INFORMED GROUP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09BF121-362C-4AEC-ACE8-4A36C72AC274}"/>
              </a:ext>
            </a:extLst>
          </p:cNvPr>
          <p:cNvSpPr txBox="1"/>
          <p:nvPr/>
        </p:nvSpPr>
        <p:spPr>
          <a:xfrm>
            <a:off x="7195278" y="508273"/>
            <a:ext cx="2158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CONTROL GROUP</a:t>
            </a:r>
          </a:p>
        </p:txBody>
      </p:sp>
    </p:spTree>
    <p:extLst>
      <p:ext uri="{BB962C8B-B14F-4D97-AF65-F5344CB8AC3E}">
        <p14:creationId xmlns:p14="http://schemas.microsoft.com/office/powerpoint/2010/main" val="24161224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de cultural differenc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71" y="1235075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6B3AE663-7664-4555-A2FD-EB28FC87A5FB}"/>
              </a:ext>
            </a:extLst>
          </p:cNvPr>
          <p:cNvSpPr txBox="1">
            <a:spLocks/>
          </p:cNvSpPr>
          <p:nvPr/>
        </p:nvSpPr>
        <p:spPr>
          <a:xfrm>
            <a:off x="7076524" y="1235075"/>
            <a:ext cx="484367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_tradnl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s-ES_tradnl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s-ES" dirty="0" err="1">
                <a:latin typeface="Segoe UI" panose="020B0502040204020203" pitchFamily="34" charset="0"/>
                <a:cs typeface="Segoe UI" panose="020B0502040204020203" pitchFamily="34" charset="0"/>
              </a:rPr>
              <a:t>What</a:t>
            </a:r>
            <a:r>
              <a:rPr lang="es-ES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s-ES" dirty="0" err="1">
                <a:latin typeface="Segoe UI" panose="020B0502040204020203" pitchFamily="34" charset="0"/>
                <a:cs typeface="Segoe UI" panose="020B0502040204020203" pitchFamily="34" charset="0"/>
              </a:rPr>
              <a:t>about</a:t>
            </a:r>
            <a:r>
              <a:rPr lang="es-ES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s-ES" dirty="0" err="1">
                <a:latin typeface="Segoe UI" panose="020B0502040204020203" pitchFamily="34" charset="0"/>
                <a:cs typeface="Segoe UI" panose="020B0502040204020203" pitchFamily="34" charset="0"/>
              </a:rPr>
              <a:t>cross-national</a:t>
            </a:r>
            <a:r>
              <a:rPr lang="es-ES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s-ES" dirty="0" err="1">
                <a:latin typeface="Segoe UI" panose="020B0502040204020203" pitchFamily="34" charset="0"/>
                <a:cs typeface="Segoe UI" panose="020B0502040204020203" pitchFamily="34" charset="0"/>
              </a:rPr>
              <a:t>differences</a:t>
            </a:r>
            <a:r>
              <a:rPr lang="es-ES" dirty="0">
                <a:latin typeface="Segoe UI" panose="020B0502040204020203" pitchFamily="34" charset="0"/>
                <a:cs typeface="Segoe UI" panose="020B0502040204020203" pitchFamily="34" charset="0"/>
              </a:rPr>
              <a:t>?</a:t>
            </a:r>
            <a:endParaRPr lang="en-GB" sz="2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5890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938672"/>
              </p:ext>
            </p:extLst>
          </p:nvPr>
        </p:nvGraphicFramePr>
        <p:xfrm>
          <a:off x="838200" y="544945"/>
          <a:ext cx="10513291" cy="5987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064796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0400148"/>
              </p:ext>
            </p:extLst>
          </p:nvPr>
        </p:nvGraphicFramePr>
        <p:xfrm>
          <a:off x="775252" y="556591"/>
          <a:ext cx="10336695" cy="5784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840253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245" y="2182340"/>
            <a:ext cx="726231" cy="72623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476" y="2182339"/>
            <a:ext cx="726231" cy="72623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59" y="2182339"/>
            <a:ext cx="726231" cy="726231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090" y="2182339"/>
            <a:ext cx="726231" cy="726231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321" y="2182339"/>
            <a:ext cx="726231" cy="726231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552" y="2182339"/>
            <a:ext cx="726231" cy="726231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783" y="2182339"/>
            <a:ext cx="726231" cy="726231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014" y="2182339"/>
            <a:ext cx="726231" cy="726231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707" y="2182338"/>
            <a:ext cx="726231" cy="726231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938" y="2182338"/>
            <a:ext cx="726231" cy="726231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245" y="3570153"/>
            <a:ext cx="726231" cy="726231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476" y="3570152"/>
            <a:ext cx="726231" cy="726231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59" y="3570152"/>
            <a:ext cx="726231" cy="726231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090" y="3570152"/>
            <a:ext cx="726231" cy="726231"/>
          </a:xfrm>
          <a:prstGeom prst="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321" y="3570152"/>
            <a:ext cx="726231" cy="726231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552" y="3570152"/>
            <a:ext cx="726231" cy="726231"/>
          </a:xfrm>
          <a:prstGeom prst="rect">
            <a:avLst/>
          </a:prstGeom>
        </p:spPr>
      </p:pic>
      <p:pic>
        <p:nvPicPr>
          <p:cNvPr id="38" name="Imagen 37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783" y="3570152"/>
            <a:ext cx="726231" cy="726231"/>
          </a:xfrm>
          <a:prstGeom prst="rect">
            <a:avLst/>
          </a:prstGeom>
        </p:spPr>
      </p:pic>
      <p:pic>
        <p:nvPicPr>
          <p:cNvPr id="39" name="Imagen 38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014" y="3570152"/>
            <a:ext cx="726231" cy="726231"/>
          </a:xfrm>
          <a:prstGeom prst="rect">
            <a:avLst/>
          </a:prstGeom>
        </p:spPr>
      </p:pic>
      <p:pic>
        <p:nvPicPr>
          <p:cNvPr id="40" name="Imagen 39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707" y="3570151"/>
            <a:ext cx="726231" cy="726231"/>
          </a:xfrm>
          <a:prstGeom prst="rect">
            <a:avLst/>
          </a:prstGeom>
        </p:spPr>
      </p:pic>
      <p:pic>
        <p:nvPicPr>
          <p:cNvPr id="41" name="Imagen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938" y="3570151"/>
            <a:ext cx="726231" cy="726231"/>
          </a:xfrm>
          <a:prstGeom prst="rect">
            <a:avLst/>
          </a:prstGeom>
        </p:spPr>
      </p:pic>
      <p:pic>
        <p:nvPicPr>
          <p:cNvPr id="42" name="Imagen 41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245" y="5068212"/>
            <a:ext cx="726231" cy="726231"/>
          </a:xfrm>
          <a:prstGeom prst="rect">
            <a:avLst/>
          </a:prstGeom>
        </p:spPr>
      </p:pic>
      <p:pic>
        <p:nvPicPr>
          <p:cNvPr id="43" name="Imagen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476" y="5068211"/>
            <a:ext cx="726231" cy="726231"/>
          </a:xfrm>
          <a:prstGeom prst="rect">
            <a:avLst/>
          </a:prstGeom>
        </p:spPr>
      </p:pic>
      <p:pic>
        <p:nvPicPr>
          <p:cNvPr id="44" name="Imagen 43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59" y="5068211"/>
            <a:ext cx="726231" cy="726231"/>
          </a:xfrm>
          <a:prstGeom prst="rect">
            <a:avLst/>
          </a:prstGeom>
        </p:spPr>
      </p:pic>
      <p:pic>
        <p:nvPicPr>
          <p:cNvPr id="45" name="Imagen 44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090" y="5068211"/>
            <a:ext cx="726231" cy="726231"/>
          </a:xfrm>
          <a:prstGeom prst="rect">
            <a:avLst/>
          </a:prstGeom>
        </p:spPr>
      </p:pic>
      <p:pic>
        <p:nvPicPr>
          <p:cNvPr id="46" name="Imagen 45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321" y="5068211"/>
            <a:ext cx="726231" cy="726231"/>
          </a:xfrm>
          <a:prstGeom prst="rect">
            <a:avLst/>
          </a:prstGeom>
        </p:spPr>
      </p:pic>
      <p:pic>
        <p:nvPicPr>
          <p:cNvPr id="47" name="Imagen 46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552" y="5068211"/>
            <a:ext cx="726231" cy="726231"/>
          </a:xfrm>
          <a:prstGeom prst="rect">
            <a:avLst/>
          </a:prstGeom>
        </p:spPr>
      </p:pic>
      <p:pic>
        <p:nvPicPr>
          <p:cNvPr id="48" name="Imagen 47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783" y="5068211"/>
            <a:ext cx="726231" cy="726231"/>
          </a:xfrm>
          <a:prstGeom prst="rect">
            <a:avLst/>
          </a:prstGeom>
        </p:spPr>
      </p:pic>
      <p:pic>
        <p:nvPicPr>
          <p:cNvPr id="49" name="Imagen 48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014" y="5068211"/>
            <a:ext cx="726231" cy="726231"/>
          </a:xfrm>
          <a:prstGeom prst="rect">
            <a:avLst/>
          </a:prstGeom>
        </p:spPr>
      </p:pic>
      <p:pic>
        <p:nvPicPr>
          <p:cNvPr id="50" name="Imagen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707" y="5068210"/>
            <a:ext cx="726231" cy="726231"/>
          </a:xfrm>
          <a:prstGeom prst="rect">
            <a:avLst/>
          </a:prstGeom>
        </p:spPr>
      </p:pic>
      <p:pic>
        <p:nvPicPr>
          <p:cNvPr id="51" name="Imagen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938" y="5068210"/>
            <a:ext cx="726231" cy="726231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9100920" y="2360787"/>
            <a:ext cx="2757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dirty="0"/>
              <a:t>ENTHUSIAST </a:t>
            </a:r>
          </a:p>
          <a:p>
            <a:pPr algn="ctr"/>
            <a:r>
              <a:rPr lang="es-ES_tradnl" dirty="0"/>
              <a:t>(</a:t>
            </a:r>
            <a:r>
              <a:rPr lang="es-ES_tradnl" dirty="0" err="1"/>
              <a:t>Finland</a:t>
            </a:r>
            <a:r>
              <a:rPr lang="es-ES_tradnl" dirty="0"/>
              <a:t>, Romania, </a:t>
            </a:r>
            <a:r>
              <a:rPr lang="es-ES_tradnl" dirty="0" err="1"/>
              <a:t>Bulgary</a:t>
            </a:r>
            <a:r>
              <a:rPr lang="es-ES_tradnl" dirty="0"/>
              <a:t>)</a:t>
            </a:r>
            <a:endParaRPr lang="es-ES" dirty="0"/>
          </a:p>
        </p:txBody>
      </p:sp>
      <p:sp>
        <p:nvSpPr>
          <p:cNvPr id="53" name="CuadroTexto 52"/>
          <p:cNvSpPr txBox="1"/>
          <p:nvPr/>
        </p:nvSpPr>
        <p:spPr>
          <a:xfrm>
            <a:off x="9143049" y="3693399"/>
            <a:ext cx="26214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dirty="0"/>
              <a:t>SUPPORTIVE</a:t>
            </a:r>
          </a:p>
          <a:p>
            <a:pPr algn="ctr"/>
            <a:r>
              <a:rPr lang="es-ES_tradnl" dirty="0"/>
              <a:t>(</a:t>
            </a:r>
            <a:r>
              <a:rPr lang="es-ES_tradnl" dirty="0" err="1"/>
              <a:t>United</a:t>
            </a:r>
            <a:r>
              <a:rPr lang="es-ES_tradnl" dirty="0"/>
              <a:t> </a:t>
            </a:r>
            <a:r>
              <a:rPr lang="es-ES_tradnl" dirty="0" err="1"/>
              <a:t>Kingdome</a:t>
            </a:r>
            <a:r>
              <a:rPr lang="es-ES_tradnl" dirty="0"/>
              <a:t>, </a:t>
            </a:r>
            <a:r>
              <a:rPr lang="es-ES_tradnl" dirty="0" err="1"/>
              <a:t>Spain</a:t>
            </a:r>
            <a:r>
              <a:rPr lang="es-ES_tradnl" dirty="0"/>
              <a:t>, </a:t>
            </a:r>
          </a:p>
          <a:p>
            <a:pPr algn="ctr"/>
            <a:r>
              <a:rPr lang="es-ES_tradnl" dirty="0"/>
              <a:t>Portugal)</a:t>
            </a:r>
            <a:endParaRPr lang="es-ES" dirty="0"/>
          </a:p>
        </p:txBody>
      </p:sp>
      <p:sp>
        <p:nvSpPr>
          <p:cNvPr id="54" name="CuadroTexto 53"/>
          <p:cNvSpPr txBox="1"/>
          <p:nvPr/>
        </p:nvSpPr>
        <p:spPr>
          <a:xfrm>
            <a:off x="9523534" y="5246659"/>
            <a:ext cx="18604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dirty="0"/>
              <a:t>NOT SUPPORTIVE</a:t>
            </a:r>
          </a:p>
          <a:p>
            <a:pPr algn="ctr"/>
            <a:r>
              <a:rPr lang="es-ES_tradnl" dirty="0"/>
              <a:t>(</a:t>
            </a:r>
            <a:r>
              <a:rPr lang="es-ES_tradnl" dirty="0" err="1"/>
              <a:t>Belgium</a:t>
            </a:r>
            <a:r>
              <a:rPr lang="es-ES_tradnl" dirty="0"/>
              <a:t>, Austria)</a:t>
            </a:r>
            <a:endParaRPr lang="es-E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289918" y="1590940"/>
            <a:ext cx="1467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ENTHUSIASTS</a:t>
            </a:r>
            <a:endParaRPr lang="es-ES" dirty="0"/>
          </a:p>
        </p:txBody>
      </p:sp>
      <p:sp>
        <p:nvSpPr>
          <p:cNvPr id="56" name="CuadroTexto 55"/>
          <p:cNvSpPr txBox="1"/>
          <p:nvPr/>
        </p:nvSpPr>
        <p:spPr>
          <a:xfrm>
            <a:off x="4573014" y="3109817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NEUTRAL-POSITIVE</a:t>
            </a:r>
            <a:endParaRPr lang="es-ES" dirty="0"/>
          </a:p>
        </p:txBody>
      </p:sp>
      <p:sp>
        <p:nvSpPr>
          <p:cNvPr id="57" name="CuadroTexto 56"/>
          <p:cNvSpPr txBox="1"/>
          <p:nvPr/>
        </p:nvSpPr>
        <p:spPr>
          <a:xfrm>
            <a:off x="6437970" y="4590894"/>
            <a:ext cx="1353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OPPONENTS</a:t>
            </a:r>
            <a:endParaRPr lang="es-ES" dirty="0"/>
          </a:p>
        </p:txBody>
      </p:sp>
      <p:sp>
        <p:nvSpPr>
          <p:cNvPr id="55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s-ES_tradnl" dirty="0" err="1"/>
              <a:t>Three</a:t>
            </a:r>
            <a:r>
              <a:rPr lang="es-ES_tradnl" dirty="0"/>
              <a:t> </a:t>
            </a:r>
            <a:r>
              <a:rPr lang="es-ES_tradnl" dirty="0" err="1"/>
              <a:t>types</a:t>
            </a:r>
            <a:r>
              <a:rPr lang="es-ES_tradnl" dirty="0"/>
              <a:t> of </a:t>
            </a:r>
            <a:r>
              <a:rPr lang="es-ES_tradnl" dirty="0" err="1"/>
              <a:t>countries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01673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0"/>
            <a:ext cx="12192000" cy="1152939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1" dirty="0">
              <a:ln>
                <a:noFill/>
              </a:ln>
              <a:effectLst/>
            </a:endParaRPr>
          </a:p>
        </p:txBody>
      </p:sp>
      <p:pic>
        <p:nvPicPr>
          <p:cNvPr id="3" name="Picture 3" descr="EurofusionDis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991" y="226229"/>
            <a:ext cx="918909" cy="700480"/>
          </a:xfrm>
          <a:prstGeom prst="rect">
            <a:avLst/>
          </a:prstGeom>
        </p:spPr>
      </p:pic>
      <p:sp>
        <p:nvSpPr>
          <p:cNvPr id="4" name="Title 4">
            <a:extLst>
              <a:ext uri="{FF2B5EF4-FFF2-40B4-BE49-F238E27FC236}">
                <a16:creationId xmlns:a16="http://schemas.microsoft.com/office/drawing/2014/main" id="{F6616389-6766-404C-925D-BCB14C12AE17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7878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WPSES: Social research on fusion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650805329"/>
              </p:ext>
            </p:extLst>
          </p:nvPr>
        </p:nvGraphicFramePr>
        <p:xfrm>
          <a:off x="1644203" y="1972312"/>
          <a:ext cx="4327938" cy="3571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1102" y="2895642"/>
            <a:ext cx="1330452" cy="13251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05242" y="2100471"/>
            <a:ext cx="4572910" cy="331548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736890" y="5734877"/>
            <a:ext cx="3168352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lies behind public acceptance of fusion?         A European Study</a:t>
            </a:r>
            <a:endParaRPr lang="en-GB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13" name="Conector angular 12"/>
          <p:cNvCxnSpPr/>
          <p:nvPr/>
        </p:nvCxnSpPr>
        <p:spPr>
          <a:xfrm rot="16200000" flipH="1">
            <a:off x="4591878" y="3756990"/>
            <a:ext cx="3279912" cy="675861"/>
          </a:xfrm>
          <a:prstGeom prst="bentConnector3">
            <a:avLst>
              <a:gd name="adj1" fmla="val -909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309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36296" y="1755086"/>
            <a:ext cx="421750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_tradnl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s-ES_tradnl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s-ES_tradnl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s-ES_tradnl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s-ES_tradnl" dirty="0" err="1">
                <a:latin typeface="Segoe UI" panose="020B0502040204020203" pitchFamily="34" charset="0"/>
                <a:cs typeface="Segoe UI" panose="020B0502040204020203" pitchFamily="34" charset="0"/>
              </a:rPr>
              <a:t>What</a:t>
            </a:r>
            <a:r>
              <a:rPr lang="es-ES_tradnl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s-ES_tradnl" dirty="0" err="1">
                <a:latin typeface="Segoe UI" panose="020B0502040204020203" pitchFamily="34" charset="0"/>
                <a:cs typeface="Segoe UI" panose="020B0502040204020203" pitchFamily="34" charset="0"/>
              </a:rPr>
              <a:t>about</a:t>
            </a:r>
            <a:r>
              <a:rPr lang="es-ES_tradnl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s-ES_tradnl" dirty="0" err="1">
                <a:latin typeface="Segoe UI" panose="020B0502040204020203" pitchFamily="34" charset="0"/>
                <a:cs typeface="Segoe UI" panose="020B0502040204020203" pitchFamily="34" charset="0"/>
              </a:rPr>
              <a:t>differences</a:t>
            </a:r>
            <a:r>
              <a:rPr lang="es-ES_tradnl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s-ES_tradnl" dirty="0" err="1">
                <a:latin typeface="Segoe UI" panose="020B0502040204020203" pitchFamily="34" charset="0"/>
                <a:cs typeface="Segoe UI" panose="020B0502040204020203" pitchFamily="34" charset="0"/>
              </a:rPr>
              <a:t>between</a:t>
            </a:r>
            <a:r>
              <a:rPr lang="es-ES_tradnl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s-ES_tradnl" dirty="0" err="1">
                <a:latin typeface="Segoe UI" panose="020B0502040204020203" pitchFamily="34" charset="0"/>
                <a:cs typeface="Segoe UI" panose="020B0502040204020203" pitchFamily="34" charset="0"/>
              </a:rPr>
              <a:t>individuals</a:t>
            </a:r>
            <a:r>
              <a:rPr lang="es-ES_tradnl" dirty="0">
                <a:latin typeface="Segoe UI" panose="020B0502040204020203" pitchFamily="34" charset="0"/>
                <a:cs typeface="Segoe UI" panose="020B0502040204020203" pitchFamily="34" charset="0"/>
              </a:rPr>
              <a:t>?</a:t>
            </a:r>
            <a:endParaRPr lang="es-E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074" name="Picture 2" descr="Resultado de imagen de cultural differenc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2" y="2196548"/>
            <a:ext cx="6163537" cy="359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3239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3535992"/>
              </p:ext>
            </p:extLst>
          </p:nvPr>
        </p:nvGraphicFramePr>
        <p:xfrm>
          <a:off x="1553153" y="1023730"/>
          <a:ext cx="8535064" cy="5267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857070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171" y="4766705"/>
            <a:ext cx="726231" cy="726231"/>
          </a:xfrm>
          <a:prstGeom prst="rect">
            <a:avLst/>
          </a:prstGeom>
        </p:spPr>
      </p:pic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9309288"/>
              </p:ext>
            </p:extLst>
          </p:nvPr>
        </p:nvGraphicFramePr>
        <p:xfrm>
          <a:off x="1419940" y="977460"/>
          <a:ext cx="9328823" cy="5479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ángulo 2"/>
          <p:cNvSpPr/>
          <p:nvPr/>
        </p:nvSpPr>
        <p:spPr>
          <a:xfrm>
            <a:off x="7424530" y="1500809"/>
            <a:ext cx="3349487" cy="4432852"/>
          </a:xfrm>
          <a:prstGeom prst="rect">
            <a:avLst/>
          </a:prstGeom>
          <a:solidFill>
            <a:srgbClr val="FFC000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483" y="4766705"/>
            <a:ext cx="726231" cy="72623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024" y="2012728"/>
            <a:ext cx="726231" cy="72623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171" y="2012728"/>
            <a:ext cx="726231" cy="726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7122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81 Rectángulo"/>
          <p:cNvSpPr/>
          <p:nvPr/>
        </p:nvSpPr>
        <p:spPr>
          <a:xfrm>
            <a:off x="844805" y="842602"/>
            <a:ext cx="10502391" cy="525119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197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9759674" y="3441506"/>
            <a:ext cx="1186922" cy="66728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197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</a:t>
            </a:r>
            <a:endParaRPr lang="es-ES_tradnl" sz="1197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953887" y="3435432"/>
            <a:ext cx="1186922" cy="66728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197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Overall</a:t>
            </a:r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s-ES_tradnl" sz="1197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Evaluation</a:t>
            </a:r>
            <a:endParaRPr lang="es-ES" sz="1197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696194" y="2352396"/>
            <a:ext cx="1186922" cy="66728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Personal </a:t>
            </a:r>
            <a:r>
              <a:rPr lang="es-ES_tradnl" sz="1197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relevance</a:t>
            </a:r>
            <a:endParaRPr lang="es-ES" sz="1197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5688521" y="4011052"/>
            <a:ext cx="1186922" cy="66728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143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Perceived</a:t>
            </a:r>
            <a:r>
              <a:rPr lang="es-ES_tradnl" sz="1143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s-ES_tradnl" sz="1143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consequences</a:t>
            </a:r>
            <a:endParaRPr lang="es-ES" sz="1143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5696195" y="3176949"/>
            <a:ext cx="1186922" cy="66728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197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Affect</a:t>
            </a:r>
            <a:endParaRPr lang="es-ES" sz="1197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500942" y="3537088"/>
            <a:ext cx="1186922" cy="66728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Trust</a:t>
            </a:r>
            <a:endParaRPr lang="es-ES" sz="1197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7" name="16 Conector recto de flecha"/>
          <p:cNvCxnSpPr>
            <a:stCxn id="6" idx="3"/>
            <a:endCxn id="5" idx="1"/>
          </p:cNvCxnSpPr>
          <p:nvPr/>
        </p:nvCxnSpPr>
        <p:spPr>
          <a:xfrm>
            <a:off x="6883116" y="2686038"/>
            <a:ext cx="1070771" cy="1083036"/>
          </a:xfrm>
          <a:prstGeom prst="straightConnector1">
            <a:avLst/>
          </a:prstGeom>
          <a:ln w="9525">
            <a:solidFill>
              <a:schemeClr val="tx1"/>
            </a:solidFill>
            <a:tailEnd type="arrow" w="sm" len="sm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19" name="18 Conector recto de flecha"/>
          <p:cNvCxnSpPr>
            <a:stCxn id="11" idx="3"/>
            <a:endCxn id="5" idx="1"/>
          </p:cNvCxnSpPr>
          <p:nvPr/>
        </p:nvCxnSpPr>
        <p:spPr>
          <a:xfrm>
            <a:off x="6883117" y="3510591"/>
            <a:ext cx="1070770" cy="258483"/>
          </a:xfrm>
          <a:prstGeom prst="straightConnector1">
            <a:avLst/>
          </a:prstGeom>
          <a:ln w="9525">
            <a:solidFill>
              <a:schemeClr val="tx1"/>
            </a:solidFill>
            <a:tailEnd type="arrow" w="sm" len="sm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23" name="22 Conector recto de flecha"/>
          <p:cNvCxnSpPr>
            <a:stCxn id="9" idx="3"/>
            <a:endCxn id="5" idx="1"/>
          </p:cNvCxnSpPr>
          <p:nvPr/>
        </p:nvCxnSpPr>
        <p:spPr>
          <a:xfrm flipV="1">
            <a:off x="6875444" y="3769073"/>
            <a:ext cx="1078444" cy="575620"/>
          </a:xfrm>
          <a:prstGeom prst="straightConnector1">
            <a:avLst/>
          </a:prstGeom>
          <a:ln w="9525">
            <a:solidFill>
              <a:schemeClr val="tx1"/>
            </a:solidFill>
            <a:tailEnd type="arrow" w="sm" len="sm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31" name="30 Conector recto de flecha"/>
          <p:cNvCxnSpPr>
            <a:stCxn id="12" idx="3"/>
            <a:endCxn id="11" idx="1"/>
          </p:cNvCxnSpPr>
          <p:nvPr/>
        </p:nvCxnSpPr>
        <p:spPr>
          <a:xfrm flipV="1">
            <a:off x="4687864" y="3510591"/>
            <a:ext cx="1008331" cy="360138"/>
          </a:xfrm>
          <a:prstGeom prst="straightConnector1">
            <a:avLst/>
          </a:prstGeom>
          <a:ln w="9525">
            <a:solidFill>
              <a:schemeClr val="tx1"/>
            </a:solidFill>
            <a:tailEnd type="arrow" w="sm" len="sm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35" name="34 Conector recto de flecha"/>
          <p:cNvCxnSpPr>
            <a:stCxn id="12" idx="3"/>
            <a:endCxn id="9" idx="1"/>
          </p:cNvCxnSpPr>
          <p:nvPr/>
        </p:nvCxnSpPr>
        <p:spPr>
          <a:xfrm>
            <a:off x="4687864" y="3870729"/>
            <a:ext cx="1000657" cy="473965"/>
          </a:xfrm>
          <a:prstGeom prst="straightConnector1">
            <a:avLst/>
          </a:prstGeom>
          <a:ln w="9525">
            <a:solidFill>
              <a:schemeClr val="tx1"/>
            </a:solidFill>
            <a:tailEnd type="arrow" w="sm" len="sm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51" name="50 Conector recto de flecha"/>
          <p:cNvCxnSpPr>
            <a:stCxn id="5" idx="3"/>
            <a:endCxn id="4" idx="1"/>
          </p:cNvCxnSpPr>
          <p:nvPr/>
        </p:nvCxnSpPr>
        <p:spPr>
          <a:xfrm>
            <a:off x="9140810" y="3769073"/>
            <a:ext cx="618865" cy="6073"/>
          </a:xfrm>
          <a:prstGeom prst="straightConnector1">
            <a:avLst/>
          </a:prstGeom>
          <a:ln w="9525">
            <a:solidFill>
              <a:schemeClr val="tx1"/>
            </a:solidFill>
            <a:tailEnd type="arrow" w="sm" len="sm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sp>
        <p:nvSpPr>
          <p:cNvPr id="117" name="116 CuadroTexto"/>
          <p:cNvSpPr txBox="1"/>
          <p:nvPr/>
        </p:nvSpPr>
        <p:spPr>
          <a:xfrm>
            <a:off x="7207138" y="3983525"/>
            <a:ext cx="402674" cy="276551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.47</a:t>
            </a:r>
            <a:endParaRPr lang="es-ES" sz="1197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1" name="130 CuadroTexto"/>
          <p:cNvSpPr txBox="1"/>
          <p:nvPr/>
        </p:nvSpPr>
        <p:spPr>
          <a:xfrm>
            <a:off x="5004904" y="3464210"/>
            <a:ext cx="402674" cy="276551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.60</a:t>
            </a:r>
            <a:endParaRPr lang="es-ES" sz="1197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2" name="131 CuadroTexto"/>
          <p:cNvSpPr txBox="1"/>
          <p:nvPr/>
        </p:nvSpPr>
        <p:spPr>
          <a:xfrm>
            <a:off x="5001715" y="4051529"/>
            <a:ext cx="402674" cy="276551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.62</a:t>
            </a:r>
          </a:p>
        </p:txBody>
      </p:sp>
      <p:sp>
        <p:nvSpPr>
          <p:cNvPr id="41" name="40 CuadroTexto"/>
          <p:cNvSpPr txBox="1"/>
          <p:nvPr/>
        </p:nvSpPr>
        <p:spPr>
          <a:xfrm>
            <a:off x="9225599" y="3635975"/>
            <a:ext cx="402674" cy="276551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.63</a:t>
            </a:r>
            <a:endParaRPr lang="es-ES" sz="1197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41 Rectángulo"/>
          <p:cNvSpPr/>
          <p:nvPr/>
        </p:nvSpPr>
        <p:spPr>
          <a:xfrm>
            <a:off x="8022908" y="4810607"/>
            <a:ext cx="1186922" cy="889685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197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Preference</a:t>
            </a:r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for </a:t>
            </a:r>
            <a:r>
              <a:rPr lang="es-ES_tradnl" sz="1197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investment</a:t>
            </a:r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 </a:t>
            </a:r>
            <a:r>
              <a:rPr lang="es-ES_tradnl" sz="1197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renewables</a:t>
            </a:r>
            <a:endParaRPr lang="es-ES" sz="1197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3" name="42 Conector recto de flecha"/>
          <p:cNvCxnSpPr>
            <a:cxnSpLocks/>
            <a:stCxn id="42" idx="3"/>
            <a:endCxn id="4" idx="1"/>
          </p:cNvCxnSpPr>
          <p:nvPr/>
        </p:nvCxnSpPr>
        <p:spPr>
          <a:xfrm flipV="1">
            <a:off x="9209830" y="3775147"/>
            <a:ext cx="549844" cy="1480303"/>
          </a:xfrm>
          <a:prstGeom prst="straightConnector1">
            <a:avLst/>
          </a:prstGeom>
          <a:ln w="9525">
            <a:solidFill>
              <a:schemeClr val="tx1"/>
            </a:solidFill>
            <a:tailEnd type="arrow" w="sm" len="sm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sp>
        <p:nvSpPr>
          <p:cNvPr id="62" name="40 CuadroTexto"/>
          <p:cNvSpPr txBox="1"/>
          <p:nvPr/>
        </p:nvSpPr>
        <p:spPr>
          <a:xfrm>
            <a:off x="9291284" y="4377022"/>
            <a:ext cx="465192" cy="276551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-.16</a:t>
            </a:r>
          </a:p>
        </p:txBody>
      </p:sp>
      <p:sp>
        <p:nvSpPr>
          <p:cNvPr id="64" name="116 CuadroTexto"/>
          <p:cNvSpPr txBox="1"/>
          <p:nvPr/>
        </p:nvSpPr>
        <p:spPr>
          <a:xfrm>
            <a:off x="7017586" y="3438876"/>
            <a:ext cx="402674" cy="276551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.35</a:t>
            </a:r>
            <a:endParaRPr lang="es-ES" sz="1197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116 CuadroTexto"/>
          <p:cNvSpPr txBox="1"/>
          <p:nvPr/>
        </p:nvSpPr>
        <p:spPr>
          <a:xfrm>
            <a:off x="7213329" y="2916868"/>
            <a:ext cx="402674" cy="276551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.10</a:t>
            </a:r>
            <a:endParaRPr lang="es-ES" sz="1197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2" name="5 Rectángulo"/>
          <p:cNvSpPr/>
          <p:nvPr/>
        </p:nvSpPr>
        <p:spPr>
          <a:xfrm>
            <a:off x="1277661" y="3008314"/>
            <a:ext cx="1186922" cy="66728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197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Attitude</a:t>
            </a:r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s-ES_tradnl" sz="1197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towards</a:t>
            </a:r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nuclear</a:t>
            </a:r>
            <a:endParaRPr lang="es-ES" sz="1197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3" name="5 Rectángulo"/>
          <p:cNvSpPr/>
          <p:nvPr/>
        </p:nvSpPr>
        <p:spPr>
          <a:xfrm>
            <a:off x="1273180" y="3974471"/>
            <a:ext cx="1186922" cy="66728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197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Attitude</a:t>
            </a:r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s-ES_tradnl" sz="1197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towards</a:t>
            </a:r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s-ES_tradnl" sz="1197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science</a:t>
            </a:r>
            <a:endParaRPr lang="es-ES" sz="1197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7" name="Conector recto de flecha 46"/>
          <p:cNvCxnSpPr>
            <a:stCxn id="52" idx="3"/>
            <a:endCxn id="12" idx="1"/>
          </p:cNvCxnSpPr>
          <p:nvPr/>
        </p:nvCxnSpPr>
        <p:spPr>
          <a:xfrm>
            <a:off x="2464583" y="3341955"/>
            <a:ext cx="1036358" cy="52877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55" name="Conector recto de flecha 54"/>
          <p:cNvCxnSpPr>
            <a:stCxn id="53" idx="3"/>
            <a:endCxn id="12" idx="1"/>
          </p:cNvCxnSpPr>
          <p:nvPr/>
        </p:nvCxnSpPr>
        <p:spPr>
          <a:xfrm flipV="1">
            <a:off x="2460102" y="3870729"/>
            <a:ext cx="1040839" cy="43738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sp>
        <p:nvSpPr>
          <p:cNvPr id="78" name="130 CuadroTexto"/>
          <p:cNvSpPr txBox="1"/>
          <p:nvPr/>
        </p:nvSpPr>
        <p:spPr>
          <a:xfrm>
            <a:off x="2739920" y="3420642"/>
            <a:ext cx="402674" cy="276551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.39</a:t>
            </a:r>
            <a:endParaRPr lang="es-ES" sz="1197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4" name="130 CuadroTexto"/>
          <p:cNvSpPr txBox="1"/>
          <p:nvPr/>
        </p:nvSpPr>
        <p:spPr>
          <a:xfrm>
            <a:off x="2739920" y="3964438"/>
            <a:ext cx="402674" cy="276551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_tradnl" sz="1197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.30</a:t>
            </a:r>
            <a:endParaRPr lang="es-ES" sz="1197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40 CuadroTexto"/>
          <p:cNvSpPr txBox="1"/>
          <p:nvPr/>
        </p:nvSpPr>
        <p:spPr>
          <a:xfrm>
            <a:off x="10241212" y="2813231"/>
            <a:ext cx="750214" cy="259751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_tradnl" sz="1088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s-ES_tradnl" sz="1088" b="1" baseline="30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 </a:t>
            </a:r>
            <a:r>
              <a:rPr lang="es-ES_tradnl" sz="1088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= .50</a:t>
            </a:r>
            <a:endParaRPr lang="es-ES" sz="1088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" name="Conector recto de flecha 2"/>
          <p:cNvCxnSpPr/>
          <p:nvPr/>
        </p:nvCxnSpPr>
        <p:spPr>
          <a:xfrm>
            <a:off x="10241212" y="3098054"/>
            <a:ext cx="0" cy="3222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40 CuadroTexto"/>
          <p:cNvSpPr txBox="1"/>
          <p:nvPr/>
        </p:nvSpPr>
        <p:spPr>
          <a:xfrm>
            <a:off x="8444078" y="2821734"/>
            <a:ext cx="691215" cy="259751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_tradnl" sz="1088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</a:t>
            </a:r>
            <a:r>
              <a:rPr lang="es-ES_tradnl" sz="1088" b="1" baseline="30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 </a:t>
            </a:r>
            <a:r>
              <a:rPr lang="es-ES_tradnl" sz="1088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= .63</a:t>
            </a:r>
            <a:endParaRPr lang="es-ES" sz="1088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7" name="Conector recto de flecha 36"/>
          <p:cNvCxnSpPr/>
          <p:nvPr/>
        </p:nvCxnSpPr>
        <p:spPr>
          <a:xfrm>
            <a:off x="8444078" y="3106724"/>
            <a:ext cx="0" cy="3222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51D4835-EA57-4832-9681-D6F3AF1F4F03}"/>
              </a:ext>
            </a:extLst>
          </p:cNvPr>
          <p:cNvSpPr txBox="1"/>
          <p:nvPr/>
        </p:nvSpPr>
        <p:spPr>
          <a:xfrm>
            <a:off x="2933656" y="5108299"/>
            <a:ext cx="22469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PATH ANALYSIS</a:t>
            </a:r>
          </a:p>
        </p:txBody>
      </p:sp>
      <p:sp>
        <p:nvSpPr>
          <p:cNvPr id="38" name="Title 4">
            <a:extLst>
              <a:ext uri="{FF2B5EF4-FFF2-40B4-BE49-F238E27FC236}">
                <a16:creationId xmlns:a16="http://schemas.microsoft.com/office/drawing/2014/main" id="{F6616389-6766-404C-925D-BCB14C12AE17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787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Determinants of support for fusion energy research</a:t>
            </a:r>
          </a:p>
        </p:txBody>
      </p:sp>
    </p:spTree>
    <p:extLst>
      <p:ext uri="{BB962C8B-B14F-4D97-AF65-F5344CB8AC3E}">
        <p14:creationId xmlns:p14="http://schemas.microsoft.com/office/powerpoint/2010/main" val="15475327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4636" y="1518064"/>
            <a:ext cx="10799163" cy="4658899"/>
          </a:xfrm>
        </p:spPr>
        <p:txBody>
          <a:bodyPr>
            <a:noAutofit/>
          </a:bodyPr>
          <a:lstStyle/>
          <a:p>
            <a:r>
              <a:rPr lang="en-US" sz="2200" dirty="0">
                <a:latin typeface="Segoe UI" panose="020B0502040204020203" pitchFamily="34" charset="0"/>
                <a:cs typeface="Segoe UI" panose="020B0502040204020203" pitchFamily="34" charset="0"/>
              </a:rPr>
              <a:t>Information is important. Individuals’ beliefs about the features and likely impacts of fusion plays a critical role in support for fusion energy research</a:t>
            </a:r>
          </a:p>
          <a:p>
            <a:r>
              <a:rPr lang="en-US" sz="2200" dirty="0">
                <a:latin typeface="Segoe UI" panose="020B0502040204020203" pitchFamily="34" charset="0"/>
                <a:cs typeface="Segoe UI" panose="020B0502040204020203" pitchFamily="34" charset="0"/>
              </a:rPr>
              <a:t>But emotions are also important </a:t>
            </a:r>
          </a:p>
          <a:p>
            <a:pPr lvl="1"/>
            <a:r>
              <a:rPr lang="en-US" sz="2200" dirty="0">
                <a:latin typeface="Segoe UI" panose="020B0502040204020203" pitchFamily="34" charset="0"/>
                <a:cs typeface="Segoe UI" panose="020B0502040204020203" pitchFamily="34" charset="0"/>
              </a:rPr>
              <a:t>Interest is important </a:t>
            </a:r>
          </a:p>
          <a:p>
            <a:pPr lvl="1"/>
            <a:r>
              <a:rPr lang="en-US" sz="2200" dirty="0">
                <a:latin typeface="Segoe UI" panose="020B0502040204020203" pitchFamily="34" charset="0"/>
                <a:cs typeface="Segoe UI" panose="020B0502040204020203" pitchFamily="34" charset="0"/>
              </a:rPr>
              <a:t>Trust is critical (determined by perceived competence, but mainly perceived empathy, honesty and dedication). But trust can be also a consequence of prior attitudes. </a:t>
            </a:r>
          </a:p>
          <a:p>
            <a:r>
              <a:rPr lang="en-US" sz="2200" dirty="0">
                <a:latin typeface="Segoe UI" panose="020B0502040204020203" pitchFamily="34" charset="0"/>
                <a:cs typeface="Segoe UI" panose="020B0502040204020203" pitchFamily="34" charset="0"/>
              </a:rPr>
              <a:t>Personal relevance is also important. How to make it more relevant?</a:t>
            </a:r>
          </a:p>
          <a:p>
            <a:r>
              <a:rPr lang="en-US" sz="2200" dirty="0">
                <a:latin typeface="Segoe UI" panose="020B0502040204020203" pitchFamily="34" charset="0"/>
                <a:cs typeface="Segoe UI" panose="020B0502040204020203" pitchFamily="34" charset="0"/>
              </a:rPr>
              <a:t>The overall evaluation of fusion is partially independent from beliefs and emotions. It can be partially predetermined. </a:t>
            </a:r>
          </a:p>
          <a:p>
            <a:r>
              <a:rPr lang="en-US" sz="2200" dirty="0">
                <a:latin typeface="Segoe UI" panose="020B0502040204020203" pitchFamily="34" charset="0"/>
                <a:cs typeface="Segoe UI" panose="020B0502040204020203" pitchFamily="34" charset="0"/>
              </a:rPr>
              <a:t>Attitude towards nuclear and towards science are very important determinants of attitude towards fusion</a:t>
            </a:r>
          </a:p>
          <a:p>
            <a:r>
              <a:rPr lang="en-US" sz="2200" dirty="0">
                <a:latin typeface="Segoe UI" panose="020B0502040204020203" pitchFamily="34" charset="0"/>
                <a:cs typeface="Segoe UI" panose="020B0502040204020203" pitchFamily="34" charset="0"/>
              </a:rPr>
              <a:t>Values and cultural orientations also matter in attitudes towards fusion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192000" cy="1152939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noFill/>
              </a:ln>
              <a:effectLst/>
            </a:endParaRPr>
          </a:p>
        </p:txBody>
      </p:sp>
      <p:pic>
        <p:nvPicPr>
          <p:cNvPr id="6" name="Picture 3" descr="EurofusionDis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991" y="226229"/>
            <a:ext cx="918909" cy="700480"/>
          </a:xfrm>
          <a:prstGeom prst="rect">
            <a:avLst/>
          </a:prstGeom>
        </p:spPr>
      </p:pic>
      <p:sp>
        <p:nvSpPr>
          <p:cNvPr id="7" name="Title 4">
            <a:extLst>
              <a:ext uri="{FF2B5EF4-FFF2-40B4-BE49-F238E27FC236}">
                <a16:creationId xmlns:a16="http://schemas.microsoft.com/office/drawing/2014/main" id="{F6616389-6766-404C-925D-BCB14C12AE17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787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Implications</a:t>
            </a:r>
          </a:p>
        </p:txBody>
      </p:sp>
    </p:spTree>
    <p:extLst>
      <p:ext uri="{BB962C8B-B14F-4D97-AF65-F5344CB8AC3E}">
        <p14:creationId xmlns:p14="http://schemas.microsoft.com/office/powerpoint/2010/main" val="1312195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Thank you</a:t>
            </a:r>
            <a:endParaRPr lang="es-ES" dirty="0">
              <a:solidFill>
                <a:srgbClr val="FFC000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845230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Christian Oltra and Ana Prades (CIEMAT, Spain)</a:t>
            </a:r>
          </a:p>
          <a:p>
            <a:r>
              <a:rPr lang="en-US" dirty="0"/>
              <a:t>Christopher Jones (Surrey University, UK)</a:t>
            </a:r>
          </a:p>
          <a:p>
            <a:endParaRPr lang="en-US" dirty="0"/>
          </a:p>
          <a:p>
            <a:r>
              <a:rPr lang="en-US" dirty="0" err="1"/>
              <a:t>EUROfusion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54029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495" y="544091"/>
            <a:ext cx="8094368" cy="608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9737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4194007"/>
              </p:ext>
            </p:extLst>
          </p:nvPr>
        </p:nvGraphicFramePr>
        <p:xfrm>
          <a:off x="1553184" y="102841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1110247"/>
              </p:ext>
            </p:extLst>
          </p:nvPr>
        </p:nvGraphicFramePr>
        <p:xfrm>
          <a:off x="6747753" y="102841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7478591"/>
              </p:ext>
            </p:extLst>
          </p:nvPr>
        </p:nvGraphicFramePr>
        <p:xfrm>
          <a:off x="1511049" y="396666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816710"/>
              </p:ext>
            </p:extLst>
          </p:nvPr>
        </p:nvGraphicFramePr>
        <p:xfrm>
          <a:off x="6747753" y="400507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itle 9">
            <a:extLst>
              <a:ext uri="{FF2B5EF4-FFF2-40B4-BE49-F238E27FC236}">
                <a16:creationId xmlns:a16="http://schemas.microsoft.com/office/drawing/2014/main" id="{80259015-28CB-42B7-88FB-D92A66A2279F}"/>
              </a:ext>
            </a:extLst>
          </p:cNvPr>
          <p:cNvSpPr txBox="1">
            <a:spLocks/>
          </p:cNvSpPr>
          <p:nvPr/>
        </p:nvSpPr>
        <p:spPr>
          <a:xfrm>
            <a:off x="1962622" y="306795"/>
            <a:ext cx="8498730" cy="4881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/>
              <a:t> preferences for investment IN ENERGY OPTIONS*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240149" y="895257"/>
            <a:ext cx="979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AUSTRIA</a:t>
            </a:r>
            <a:endParaRPr lang="es-ES" dirty="0"/>
          </a:p>
        </p:txBody>
      </p:sp>
      <p:sp>
        <p:nvSpPr>
          <p:cNvPr id="12" name="Rectángulo 11"/>
          <p:cNvSpPr/>
          <p:nvPr/>
        </p:nvSpPr>
        <p:spPr>
          <a:xfrm>
            <a:off x="1358963" y="3711584"/>
            <a:ext cx="741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SPAIN</a:t>
            </a:r>
            <a:endParaRPr lang="es-ES" dirty="0"/>
          </a:p>
        </p:txBody>
      </p:sp>
      <p:sp>
        <p:nvSpPr>
          <p:cNvPr id="13" name="Rectángulo 12"/>
          <p:cNvSpPr/>
          <p:nvPr/>
        </p:nvSpPr>
        <p:spPr>
          <a:xfrm>
            <a:off x="6298790" y="1028415"/>
            <a:ext cx="1011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FINLAND</a:t>
            </a:r>
            <a:endParaRPr lang="es-ES" dirty="0"/>
          </a:p>
        </p:txBody>
      </p:sp>
      <p:sp>
        <p:nvSpPr>
          <p:cNvPr id="14" name="Rectángulo 13"/>
          <p:cNvSpPr/>
          <p:nvPr/>
        </p:nvSpPr>
        <p:spPr>
          <a:xfrm>
            <a:off x="6083049" y="3771615"/>
            <a:ext cx="1939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UNITED KINGDOM</a:t>
            </a:r>
            <a:endParaRPr lang="es-ES" dirty="0"/>
          </a:p>
        </p:txBody>
      </p:sp>
      <p:sp>
        <p:nvSpPr>
          <p:cNvPr id="2" name="CuadroTexto 1"/>
          <p:cNvSpPr txBox="1"/>
          <p:nvPr/>
        </p:nvSpPr>
        <p:spPr>
          <a:xfrm>
            <a:off x="10336696" y="3294561"/>
            <a:ext cx="185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i="1" dirty="0">
                <a:latin typeface="Segoe UI" panose="020B0502040204020203" pitchFamily="34" charset="0"/>
                <a:cs typeface="Segoe UI" panose="020B0502040204020203" pitchFamily="34" charset="0"/>
              </a:rPr>
              <a:t>* </a:t>
            </a:r>
            <a:r>
              <a:rPr lang="es-ES_tradnl" sz="1400" i="1" dirty="0" err="1">
                <a:latin typeface="Segoe UI" panose="020B0502040204020203" pitchFamily="34" charset="0"/>
                <a:cs typeface="Segoe UI" panose="020B0502040204020203" pitchFamily="34" charset="0"/>
              </a:rPr>
              <a:t>Participants</a:t>
            </a:r>
            <a:r>
              <a:rPr lang="es-ES_tradnl" sz="14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s-ES_tradnl" sz="1400" i="1" dirty="0" err="1">
                <a:latin typeface="Segoe UI" panose="020B0502040204020203" pitchFamily="34" charset="0"/>
                <a:cs typeface="Segoe UI" panose="020B0502040204020203" pitchFamily="34" charset="0"/>
              </a:rPr>
              <a:t>were</a:t>
            </a:r>
            <a:r>
              <a:rPr lang="es-ES_tradnl" sz="14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s-ES_tradnl" sz="1400" i="1" dirty="0" err="1">
                <a:latin typeface="Segoe UI" panose="020B0502040204020203" pitchFamily="34" charset="0"/>
                <a:cs typeface="Segoe UI" panose="020B0502040204020203" pitchFamily="34" charset="0"/>
              </a:rPr>
              <a:t>asked</a:t>
            </a:r>
            <a:r>
              <a:rPr lang="es-ES_tradnl" sz="1400" i="1" dirty="0">
                <a:latin typeface="Segoe UI" panose="020B0502040204020203" pitchFamily="34" charset="0"/>
                <a:cs typeface="Segoe UI" panose="020B0502040204020203" pitchFamily="34" charset="0"/>
              </a:rPr>
              <a:t> to </a:t>
            </a:r>
            <a:r>
              <a:rPr lang="es-ES_tradnl" sz="1400" i="1" dirty="0" err="1">
                <a:latin typeface="Segoe UI" panose="020B0502040204020203" pitchFamily="34" charset="0"/>
                <a:cs typeface="Segoe UI" panose="020B0502040204020203" pitchFamily="34" charset="0"/>
              </a:rPr>
              <a:t>invest</a:t>
            </a:r>
            <a:r>
              <a:rPr lang="es-ES_tradnl" sz="1400" i="1" dirty="0">
                <a:latin typeface="Segoe UI" panose="020B0502040204020203" pitchFamily="34" charset="0"/>
                <a:cs typeface="Segoe UI" panose="020B0502040204020203" pitchFamily="34" charset="0"/>
              </a:rPr>
              <a:t> 100 euros in </a:t>
            </a:r>
            <a:r>
              <a:rPr lang="es-ES_tradnl" sz="1400" i="1" dirty="0" err="1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s-ES_tradnl" sz="1400" i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s-ES_tradnl" sz="1400" i="1" dirty="0" err="1">
                <a:latin typeface="Segoe UI" panose="020B0502040204020203" pitchFamily="34" charset="0"/>
                <a:cs typeface="Segoe UI" panose="020B0502040204020203" pitchFamily="34" charset="0"/>
              </a:rPr>
              <a:t>various</a:t>
            </a:r>
            <a:r>
              <a:rPr lang="es-ES_tradnl" sz="1400" i="1" dirty="0">
                <a:latin typeface="Segoe UI" panose="020B0502040204020203" pitchFamily="34" charset="0"/>
                <a:cs typeface="Segoe UI" panose="020B0502040204020203" pitchFamily="34" charset="0"/>
              </a:rPr>
              <a:t> Energy </a:t>
            </a:r>
            <a:r>
              <a:rPr lang="es-ES_tradnl" sz="1400" i="1" dirty="0" err="1">
                <a:latin typeface="Segoe UI" panose="020B0502040204020203" pitchFamily="34" charset="0"/>
                <a:cs typeface="Segoe UI" panose="020B0502040204020203" pitchFamily="34" charset="0"/>
              </a:rPr>
              <a:t>options</a:t>
            </a:r>
            <a:endParaRPr lang="es-ES" sz="1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1032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856941"/>
              </p:ext>
            </p:extLst>
          </p:nvPr>
        </p:nvGraphicFramePr>
        <p:xfrm>
          <a:off x="838200" y="544945"/>
          <a:ext cx="10513291" cy="5987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54767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1" name="Rectangle 3"/>
          <p:cNvSpPr>
            <a:spLocks noGrp="1" noChangeArrowheads="1"/>
          </p:cNvSpPr>
          <p:nvPr>
            <p:ph idx="1"/>
          </p:nvPr>
        </p:nvSpPr>
        <p:spPr>
          <a:xfrm>
            <a:off x="4265721" y="2448868"/>
            <a:ext cx="6768877" cy="460085"/>
          </a:xfrm>
        </p:spPr>
        <p:txBody>
          <a:bodyPr rtlCol="0">
            <a:noAutofit/>
          </a:bodyPr>
          <a:lstStyle/>
          <a:p>
            <a:pPr marL="0" indent="0" algn="ctr">
              <a:buNone/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Make 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public face of fusion a forethought 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the fusion RDD&amp;D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222513" y="534979"/>
            <a:ext cx="10306877" cy="156966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Without </a:t>
            </a:r>
            <a:r>
              <a:rPr lang="en-GB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public acceptance</a:t>
            </a:r>
            <a:r>
              <a:rPr lang="en-GB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, it may be impossible for electric sector innovations to gain regulatory approval, find sites, or secure funding… Too often, though the public face of new technologies is an </a:t>
            </a:r>
            <a:r>
              <a:rPr lang="en-GB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afterthought </a:t>
            </a:r>
            <a:r>
              <a:rPr lang="en-GB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(Apt &amp; Fischhof, 2006)</a:t>
            </a:r>
            <a:endParaRPr lang="en-GB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93913" y="3416084"/>
            <a:ext cx="4526023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Clr>
                <a:schemeClr val="tx2">
                  <a:lumMod val="75000"/>
                </a:schemeClr>
              </a:buClr>
              <a:defRPr/>
            </a:pPr>
            <a:r>
              <a:rPr lang="en-GB" b="1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Limited research on the public perceptions of fusion: </a:t>
            </a:r>
          </a:p>
          <a:p>
            <a:pPr marL="552450" lvl="1" indent="-285750">
              <a:lnSpc>
                <a:spcPct val="80000"/>
              </a:lnSpc>
              <a:buClr>
                <a:schemeClr val="tx2">
                  <a:lumMod val="75000"/>
                </a:schemeClr>
              </a:buClr>
              <a:defRPr/>
            </a:pPr>
            <a:endParaRPr lang="en-GB" dirty="0">
              <a:solidFill>
                <a:schemeClr val="tx2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95250" indent="-285750">
              <a:lnSpc>
                <a:spcPct val="8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Very limited awareness, lack of knowledge (e.g. Prades et al., 2008)</a:t>
            </a:r>
          </a:p>
          <a:p>
            <a:pPr marL="95250" indent="-285750">
              <a:lnSpc>
                <a:spcPct val="8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endParaRPr lang="en-GB" sz="1600" dirty="0">
              <a:solidFill>
                <a:schemeClr val="tx2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95250" indent="-285750">
              <a:lnSpc>
                <a:spcPct val="8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Seen as abstract, except in siting studies  (e.g. Prades et al., 2008)</a:t>
            </a:r>
          </a:p>
          <a:p>
            <a:pPr marL="95250" indent="-285750">
              <a:lnSpc>
                <a:spcPct val="8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endParaRPr lang="en-GB" sz="1600" dirty="0">
              <a:solidFill>
                <a:schemeClr val="tx2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95250" indent="-285750">
              <a:lnSpc>
                <a:spcPct val="8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Role of associations with nuclear technologies and the fission program (e.g. Horlick-Jones et al., 2012; Jones et al., 2019)</a:t>
            </a:r>
          </a:p>
        </p:txBody>
      </p:sp>
      <p:sp>
        <p:nvSpPr>
          <p:cNvPr id="9" name="Elipse 8"/>
          <p:cNvSpPr/>
          <p:nvPr/>
        </p:nvSpPr>
        <p:spPr>
          <a:xfrm>
            <a:off x="1672597" y="2390281"/>
            <a:ext cx="1947080" cy="724881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SES Aim: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5472" y="3707296"/>
            <a:ext cx="5875027" cy="195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227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D1E8BFD-E977-49B0-99DF-9251A715EE0D}"/>
              </a:ext>
            </a:extLst>
          </p:cNvPr>
          <p:cNvSpPr txBox="1">
            <a:spLocks/>
          </p:cNvSpPr>
          <p:nvPr/>
        </p:nvSpPr>
        <p:spPr>
          <a:xfrm>
            <a:off x="2208213" y="1071796"/>
            <a:ext cx="8280400" cy="274796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GB" sz="2800" dirty="0">
              <a:latin typeface="+mn-l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015880" y="554794"/>
            <a:ext cx="682385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38200" lvl="1" indent="-285750">
              <a:buClr>
                <a:schemeClr val="tx2">
                  <a:lumMod val="75000"/>
                </a:schemeClr>
              </a:buClr>
              <a:buFont typeface="Calibri" panose="020F0502020204030204" pitchFamily="34" charset="0"/>
              <a:buChar char="͢"/>
              <a:defRPr/>
            </a:pPr>
            <a:r>
              <a:rPr lang="en-GB" b="1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How to deal with such low levels of knowledge?</a:t>
            </a:r>
          </a:p>
          <a:p>
            <a:pPr marL="838200" lvl="1" indent="-285750">
              <a:buClr>
                <a:schemeClr val="tx2">
                  <a:lumMod val="75000"/>
                </a:schemeClr>
              </a:buClr>
              <a:buFont typeface="Calibri" panose="020F0502020204030204" pitchFamily="34" charset="0"/>
              <a:buChar char="͢"/>
              <a:defRPr/>
            </a:pPr>
            <a:r>
              <a:rPr lang="en-GB" b="1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How to deal with the abstract  and unfamiliar?</a:t>
            </a:r>
          </a:p>
          <a:p>
            <a:pPr marL="838200" lvl="1" indent="-285750">
              <a:buClr>
                <a:schemeClr val="tx2">
                  <a:lumMod val="75000"/>
                </a:schemeClr>
              </a:buClr>
              <a:buFont typeface="Calibri" panose="020F0502020204030204" pitchFamily="34" charset="0"/>
              <a:buChar char="͢"/>
              <a:defRPr/>
            </a:pPr>
            <a:r>
              <a:rPr lang="en-GB" b="1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How to provide information in suitably balanced ways (research task in itself )?</a:t>
            </a:r>
          </a:p>
          <a:p>
            <a:pPr marL="823913" lvl="1" indent="-285750">
              <a:buClr>
                <a:schemeClr val="tx2">
                  <a:lumMod val="75000"/>
                </a:schemeClr>
              </a:buClr>
              <a:buFont typeface="Calibri" panose="020F0502020204030204" pitchFamily="34" charset="0"/>
              <a:buChar char="͢"/>
              <a:defRPr/>
            </a:pPr>
            <a:r>
              <a:rPr lang="en-GB" b="1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How perceptions change as they learn more about the technology and associated issues? </a:t>
            </a:r>
          </a:p>
          <a:p>
            <a:pPr marL="823913" lvl="1" indent="-285750">
              <a:buClr>
                <a:schemeClr val="tx2">
                  <a:lumMod val="75000"/>
                </a:schemeClr>
              </a:buClr>
              <a:buFont typeface="Calibri" panose="020F0502020204030204" pitchFamily="34" charset="0"/>
              <a:buChar char="͢"/>
              <a:defRPr/>
            </a:pPr>
            <a:endParaRPr lang="en-GB" b="1" dirty="0">
              <a:solidFill>
                <a:schemeClr val="tx2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838200" lvl="1" indent="-285750">
              <a:buClr>
                <a:schemeClr val="tx2">
                  <a:lumMod val="75000"/>
                </a:schemeClr>
              </a:buClr>
              <a:buFont typeface="Calibri" panose="020F0502020204030204" pitchFamily="34" charset="0"/>
              <a:buChar char="͢"/>
              <a:defRPr/>
            </a:pPr>
            <a:r>
              <a:rPr lang="en-GB" b="1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determinants of lay attitudes towards fusion?</a:t>
            </a:r>
          </a:p>
          <a:p>
            <a:pPr marL="838200" lvl="1" indent="-285750">
              <a:buClr>
                <a:schemeClr val="tx2">
                  <a:lumMod val="75000"/>
                </a:schemeClr>
              </a:buClr>
              <a:buFont typeface="Calibri" panose="020F0502020204030204" pitchFamily="34" charset="0"/>
              <a:buChar char="͢"/>
              <a:defRPr/>
            </a:pPr>
            <a:r>
              <a:rPr lang="en-GB" sz="1600" b="1" dirty="0">
                <a:solidFill>
                  <a:schemeClr val="tx2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8" name="Elipse 7"/>
          <p:cNvSpPr/>
          <p:nvPr/>
        </p:nvSpPr>
        <p:spPr>
          <a:xfrm>
            <a:off x="1420027" y="1280393"/>
            <a:ext cx="3384376" cy="1001999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Research challenges</a:t>
            </a:r>
          </a:p>
        </p:txBody>
      </p:sp>
      <p:graphicFrame>
        <p:nvGraphicFramePr>
          <p:cNvPr id="9" name="Group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03909"/>
              </p:ext>
            </p:extLst>
          </p:nvPr>
        </p:nvGraphicFramePr>
        <p:xfrm>
          <a:off x="1785258" y="3492989"/>
          <a:ext cx="8703355" cy="2684383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1381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9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26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3158">
                  <a:extLst>
                    <a:ext uri="{9D8B030D-6E8A-4147-A177-3AD203B41FA5}">
                      <a16:colId xmlns:a16="http://schemas.microsoft.com/office/drawing/2014/main" val="519640610"/>
                    </a:ext>
                  </a:extLst>
                </a:gridCol>
                <a:gridCol w="1916576">
                  <a:extLst>
                    <a:ext uri="{9D8B030D-6E8A-4147-A177-3AD203B41FA5}">
                      <a16:colId xmlns:a16="http://schemas.microsoft.com/office/drawing/2014/main" val="2795395526"/>
                    </a:ext>
                  </a:extLst>
                </a:gridCol>
              </a:tblGrid>
              <a:tr h="5250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1443" marR="91443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SCK-CEN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(2008)</a:t>
                      </a: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1443" marR="91443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CIEMAT- Cardiff University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(2009-2012)</a:t>
                      </a: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1443" marR="91443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IPPLM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(2012-13)</a:t>
                      </a: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1443" marR="91443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SCK-CEN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(2016-17)</a:t>
                      </a: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1443" marR="91443" marT="45715" marB="45715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56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Context</a:t>
                      </a:r>
                      <a:endParaRPr kumimoji="0" lang="en-GB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91443" marR="91443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ITER Sitting</a:t>
                      </a:r>
                      <a:endParaRPr kumimoji="0" lang="en-GB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1443" marR="91443" marT="45715" marB="45715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Abstract and unfamiliar fusion technology</a:t>
                      </a:r>
                      <a:endParaRPr kumimoji="0" lang="en-GB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1443" marR="91443" marT="45715" marB="45715" horzOverflow="overflow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3" marR="91443" marT="45715" marB="45715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6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Method</a:t>
                      </a:r>
                      <a:endParaRPr kumimoji="0" lang="en-GB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91443" marR="91443" marT="45715" marB="45715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Focus groups                 RF Groups                                 </a:t>
                      </a:r>
                      <a:endParaRPr kumimoji="0" lang="en-GB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1443" marR="91443" marT="45715" marB="45715" horzOverflow="overflow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Quasi experimental </a:t>
                      </a:r>
                      <a:endParaRPr kumimoji="0" lang="en-GB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1443" marR="91443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Survey</a:t>
                      </a:r>
                      <a:endParaRPr kumimoji="0" lang="en-GB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1443" marR="91443" marT="45715" marB="45715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4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Samples</a:t>
                      </a:r>
                      <a:endParaRPr kumimoji="0" lang="en-GB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91443" marR="91443" marT="45715" marB="45715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Lay citizens</a:t>
                      </a:r>
                    </a:p>
                  </a:txBody>
                  <a:tcPr marL="91443" marR="91443" marT="45715" marB="45715" horzOverflow="overflow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Students</a:t>
                      </a:r>
                      <a:endParaRPr kumimoji="0" lang="en-GB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1443" marR="91443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Belgium Population</a:t>
                      </a:r>
                      <a:endParaRPr kumimoji="0" lang="en-GB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1443" marR="91443" marT="45715" marB="45715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56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Findings &amp; implications</a:t>
                      </a:r>
                    </a:p>
                  </a:txBody>
                  <a:tcPr marL="91443" marR="91443" marT="45715" marB="45715" horzOverflow="overflow"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500" u="none" strike="noStrike" cap="none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Conceptual &amp; methodological insights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Practical implications for learning and communication processes</a:t>
                      </a:r>
                    </a:p>
                  </a:txBody>
                  <a:tcPr marL="91443" marR="91443" marT="45715" marB="45715" horzOverflow="overflow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3" marR="91443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997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D1E8BFD-E977-49B0-99DF-9251A715EE0D}"/>
              </a:ext>
            </a:extLst>
          </p:cNvPr>
          <p:cNvSpPr txBox="1">
            <a:spLocks/>
          </p:cNvSpPr>
          <p:nvPr/>
        </p:nvSpPr>
        <p:spPr>
          <a:xfrm>
            <a:off x="2208213" y="1461542"/>
            <a:ext cx="8280400" cy="274796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GB" sz="2800" dirty="0">
              <a:latin typeface="+mn-l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528047" y="1287867"/>
            <a:ext cx="5299517" cy="3416320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endParaRPr lang="en-GB" altLang="en-US" dirty="0">
              <a:solidFill>
                <a:schemeClr val="tx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Segoe UI" panose="020B0502040204020203" pitchFamily="34" charset="0"/>
              <a:buChar char="͢"/>
              <a:defRPr/>
            </a:pPr>
            <a:r>
              <a:rPr lang="en-GB" altLang="es-ES" b="1" i="1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Just good news is not good</a:t>
            </a:r>
            <a:r>
              <a:rPr lang="en-GB" altLang="es-ES" b="1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GB" altLang="es-ES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need to embrace and engage with multiple sources of knowledge &amp; uncertainty </a:t>
            </a:r>
          </a:p>
          <a:p>
            <a:pPr marL="285750" indent="-285750">
              <a:buFont typeface="Segoe UI" panose="020B0502040204020203" pitchFamily="34" charset="0"/>
              <a:buChar char="͢"/>
              <a:defRPr/>
            </a:pPr>
            <a:endParaRPr lang="en-GB" altLang="es-ES" dirty="0">
              <a:solidFill>
                <a:schemeClr val="tx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Segoe UI" panose="020B0502040204020203" pitchFamily="34" charset="0"/>
              <a:buChar char="͢"/>
              <a:defRPr/>
            </a:pPr>
            <a:r>
              <a:rPr lang="en-GB" altLang="es-ES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Technical understanding of fusion is not a pre-condition for support: need to include </a:t>
            </a:r>
            <a:r>
              <a:rPr lang="en-GB" altLang="es-ES" b="1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wider social implications</a:t>
            </a:r>
            <a:r>
              <a:rPr lang="en-GB" altLang="es-ES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fusion technology</a:t>
            </a:r>
          </a:p>
          <a:p>
            <a:pPr marL="285750" indent="-285750">
              <a:buFont typeface="Segoe UI" panose="020B0502040204020203" pitchFamily="34" charset="0"/>
              <a:buChar char="͢"/>
              <a:defRPr/>
            </a:pPr>
            <a:endParaRPr lang="en-GB" altLang="es-ES" dirty="0">
              <a:solidFill>
                <a:schemeClr val="tx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Segoe UI" panose="020B0502040204020203" pitchFamily="34" charset="0"/>
              <a:buChar char="͢"/>
              <a:defRPr/>
            </a:pPr>
            <a:r>
              <a:rPr lang="en-GB" altLang="es-ES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Reasoning practices change as citizens learn more about the technology: need to address the </a:t>
            </a:r>
            <a:r>
              <a:rPr lang="en-GB" altLang="es-ES" b="1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nature &amp; the stability of the changes</a:t>
            </a:r>
          </a:p>
        </p:txBody>
      </p:sp>
      <p:sp>
        <p:nvSpPr>
          <p:cNvPr id="9" name="Rectángulo 8"/>
          <p:cNvSpPr/>
          <p:nvPr/>
        </p:nvSpPr>
        <p:spPr>
          <a:xfrm>
            <a:off x="4566760" y="5640393"/>
            <a:ext cx="3168352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lies behind public acceptance of fusion?         A European Study</a:t>
            </a:r>
            <a:endParaRPr lang="en-GB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093304" y="1152953"/>
            <a:ext cx="4786672" cy="3970318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endParaRPr lang="en-GB" altLang="en-US" dirty="0">
              <a:solidFill>
                <a:schemeClr val="tx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Segoe UI" panose="020B0502040204020203" pitchFamily="34" charset="0"/>
              <a:buChar char="͢"/>
              <a:defRPr/>
            </a:pPr>
            <a:r>
              <a:rPr lang="en-GB" altLang="en-US" b="1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Limited public awareness </a:t>
            </a:r>
            <a:r>
              <a:rPr lang="en-GB" altLang="en-US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 fusion, but public attitudes mostly </a:t>
            </a:r>
            <a:r>
              <a:rPr lang="en-GB" altLang="en-US" b="1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favourable.</a:t>
            </a:r>
          </a:p>
          <a:p>
            <a:pPr marL="285750" indent="-285750">
              <a:buFont typeface="Segoe UI" panose="020B0502040204020203" pitchFamily="34" charset="0"/>
              <a:buChar char="͢"/>
              <a:defRPr/>
            </a:pPr>
            <a:endParaRPr lang="en-GB" altLang="es-ES" dirty="0">
              <a:solidFill>
                <a:schemeClr val="tx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Segoe UI" panose="020B0502040204020203" pitchFamily="34" charset="0"/>
              <a:buChar char="͢"/>
              <a:defRPr/>
            </a:pPr>
            <a:r>
              <a:rPr lang="en-GB" altLang="en-US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Attitude toward fusion is most strongly correlated </a:t>
            </a:r>
            <a:r>
              <a:rPr lang="en-GB" altLang="en-US" b="1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 attitude towards nuclear energy</a:t>
            </a:r>
          </a:p>
          <a:p>
            <a:pPr marL="285750" indent="-285750">
              <a:buFont typeface="Segoe UI" panose="020B0502040204020203" pitchFamily="34" charset="0"/>
              <a:buChar char="͢"/>
              <a:defRPr/>
            </a:pPr>
            <a:endParaRPr lang="en-GB" altLang="en-US" dirty="0">
              <a:solidFill>
                <a:schemeClr val="tx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Segoe UI" panose="020B0502040204020203" pitchFamily="34" charset="0"/>
              <a:buChar char="͢"/>
              <a:defRPr/>
            </a:pPr>
            <a:r>
              <a:rPr lang="en-GB" altLang="en-US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GB" altLang="en-US" b="1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influence of other predictors </a:t>
            </a:r>
            <a:r>
              <a:rPr lang="en-GB" altLang="en-US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(attitudes towards science &amp; technology; fusion timelines, costs; new energy technologies)</a:t>
            </a:r>
            <a:r>
              <a:rPr lang="en-GB" altLang="en-US" b="1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differs </a:t>
            </a:r>
            <a:r>
              <a:rPr lang="en-GB" altLang="en-US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between informed and uninformed respondents</a:t>
            </a:r>
          </a:p>
          <a:p>
            <a:pPr marL="285750" indent="-285750">
              <a:buFont typeface="Segoe UI" panose="020B0502040204020203" pitchFamily="34" charset="0"/>
              <a:buChar char="͢"/>
              <a:defRPr/>
            </a:pPr>
            <a:endParaRPr lang="en-GB" altLang="es-ES" dirty="0">
              <a:solidFill>
                <a:schemeClr val="tx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Abrir llave 11"/>
          <p:cNvSpPr/>
          <p:nvPr/>
        </p:nvSpPr>
        <p:spPr>
          <a:xfrm rot="16200000">
            <a:off x="5882233" y="2505708"/>
            <a:ext cx="537407" cy="5328592"/>
          </a:xfrm>
          <a:prstGeom prst="leftBrac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1611C146-6660-4F70-AF7C-514F82345B39}"/>
              </a:ext>
            </a:extLst>
          </p:cNvPr>
          <p:cNvSpPr/>
          <p:nvPr/>
        </p:nvSpPr>
        <p:spPr>
          <a:xfrm>
            <a:off x="1678141" y="257858"/>
            <a:ext cx="3616997" cy="1001999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KEY FINDINGS FROM PREVIOUS RESEARCH</a:t>
            </a:r>
          </a:p>
        </p:txBody>
      </p:sp>
    </p:spTree>
    <p:extLst>
      <p:ext uri="{BB962C8B-B14F-4D97-AF65-F5344CB8AC3E}">
        <p14:creationId xmlns:p14="http://schemas.microsoft.com/office/powerpoint/2010/main" val="118958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/>
          <p:nvPr/>
        </p:nvSpPr>
        <p:spPr>
          <a:xfrm>
            <a:off x="0" y="0"/>
            <a:ext cx="12192000" cy="1152939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noFill/>
              </a:ln>
              <a:effectLst/>
            </a:endParaRPr>
          </a:p>
        </p:txBody>
      </p:sp>
      <p:pic>
        <p:nvPicPr>
          <p:cNvPr id="8" name="Picture 3" descr="EurofusionDis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991" y="226229"/>
            <a:ext cx="918909" cy="70048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6616389-6766-404C-925D-BCB14C12A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7812"/>
          </a:xfrm>
        </p:spPr>
        <p:txBody>
          <a:bodyPr/>
          <a:lstStyle/>
          <a:p>
            <a:r>
              <a:rPr lang="en-GB" b="1" dirty="0"/>
              <a:t>Our study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3AE663-7664-4555-A2FD-EB28FC87A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5791" y="1984651"/>
            <a:ext cx="5415708" cy="4192312"/>
          </a:xfrm>
        </p:spPr>
        <p:txBody>
          <a:bodyPr>
            <a:normAutofit/>
          </a:bodyPr>
          <a:lstStyle/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Cross-national study to </a:t>
            </a:r>
            <a:r>
              <a:rPr lang="en-US" dirty="0" err="1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GB" sz="2600" dirty="0" err="1">
                <a:latin typeface="Segoe UI" panose="020B0502040204020203" pitchFamily="34" charset="0"/>
                <a:cs typeface="Segoe UI" panose="020B0502040204020203" pitchFamily="34" charset="0"/>
              </a:rPr>
              <a:t>nvestigate</a:t>
            </a:r>
            <a:r>
              <a:rPr lang="en-GB" sz="2600" dirty="0">
                <a:latin typeface="Segoe UI" panose="020B0502040204020203" pitchFamily="34" charset="0"/>
                <a:cs typeface="Segoe UI" panose="020B0502040204020203" pitchFamily="34" charset="0"/>
              </a:rPr>
              <a:t> ‘</a:t>
            </a:r>
            <a:r>
              <a:rPr lang="en-GB" sz="26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informed’ lay-attitudes</a:t>
            </a:r>
            <a:r>
              <a:rPr lang="en-GB" sz="2600" dirty="0">
                <a:latin typeface="Segoe UI" panose="020B0502040204020203" pitchFamily="34" charset="0"/>
                <a:cs typeface="Segoe UI" panose="020B0502040204020203" pitchFamily="34" charset="0"/>
              </a:rPr>
              <a:t> (evaluation, beliefs and affect) towards fusion energy and research in Europe</a:t>
            </a:r>
          </a:p>
          <a:p>
            <a:r>
              <a:rPr lang="en-GB" sz="2600" dirty="0">
                <a:latin typeface="Segoe UI" panose="020B0502040204020203" pitchFamily="34" charset="0"/>
                <a:cs typeface="Segoe UI" panose="020B0502040204020203" pitchFamily="34" charset="0"/>
              </a:rPr>
              <a:t>To examine </a:t>
            </a:r>
            <a:r>
              <a:rPr lang="en-GB" sz="26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determinants </a:t>
            </a:r>
            <a:r>
              <a:rPr lang="en-GB" sz="2600" dirty="0">
                <a:latin typeface="Segoe UI" panose="020B0502040204020203" pitchFamily="34" charset="0"/>
                <a:cs typeface="Segoe UI" panose="020B0502040204020203" pitchFamily="34" charset="0"/>
              </a:rPr>
              <a:t>of lay-attitudes to fusion (values, related attitudes, socio-demographics, information provided) </a:t>
            </a:r>
          </a:p>
          <a:p>
            <a:pPr marL="0" indent="0">
              <a:buNone/>
            </a:pPr>
            <a:r>
              <a:rPr lang="en-GB" sz="3200" dirty="0"/>
              <a:t> </a:t>
            </a:r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91" y="1984651"/>
            <a:ext cx="5415709" cy="342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5682984" y="5761464"/>
            <a:ext cx="63158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Contribute to improve our </a:t>
            </a:r>
            <a:r>
              <a:rPr lang="en-US" sz="2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understanding</a:t>
            </a:r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 of public acceptance of fusion energy in Europe</a:t>
            </a:r>
            <a:endParaRPr lang="es-E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" name="Conector recto de flecha 3"/>
          <p:cNvCxnSpPr>
            <a:cxnSpLocks/>
          </p:cNvCxnSpPr>
          <p:nvPr/>
        </p:nvCxnSpPr>
        <p:spPr>
          <a:xfrm>
            <a:off x="8736333" y="5473610"/>
            <a:ext cx="0" cy="3709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Rectángulo 9">
            <a:extLst>
              <a:ext uri="{FF2B5EF4-FFF2-40B4-BE49-F238E27FC236}">
                <a16:creationId xmlns:a16="http://schemas.microsoft.com/office/drawing/2014/main" id="{1591322E-4214-4FF8-B7FD-83E381E9C102}"/>
              </a:ext>
            </a:extLst>
          </p:cNvPr>
          <p:cNvSpPr/>
          <p:nvPr/>
        </p:nvSpPr>
        <p:spPr>
          <a:xfrm>
            <a:off x="403027" y="5829863"/>
            <a:ext cx="41685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Improve public consultation-engagement efforts</a:t>
            </a:r>
            <a:endParaRPr lang="es-E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A27EA515-4269-47F8-AADB-8226F8682667}"/>
              </a:ext>
            </a:extLst>
          </p:cNvPr>
          <p:cNvCxnSpPr>
            <a:cxnSpLocks/>
          </p:cNvCxnSpPr>
          <p:nvPr/>
        </p:nvCxnSpPr>
        <p:spPr>
          <a:xfrm flipH="1">
            <a:off x="4586593" y="6176962"/>
            <a:ext cx="100477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9367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4637" y="1825625"/>
            <a:ext cx="5891134" cy="4351338"/>
          </a:xfrm>
        </p:spPr>
        <p:txBody>
          <a:bodyPr>
            <a:noAutofit/>
          </a:bodyPr>
          <a:lstStyle/>
          <a:p>
            <a:r>
              <a:rPr lang="en-US" sz="2500" dirty="0"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US" sz="25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European survey </a:t>
            </a:r>
            <a:r>
              <a:rPr lang="en-US" sz="2500" dirty="0">
                <a:latin typeface="Segoe UI" panose="020B0502040204020203" pitchFamily="34" charset="0"/>
                <a:cs typeface="Segoe UI" panose="020B0502040204020203" pitchFamily="34" charset="0"/>
              </a:rPr>
              <a:t>of 19,970 citizens recruited from national online panels was carried out in 2018 within EUROFUSION-SES to understand Europeans’ attitudes towards fusion energy research in 21 countries.</a:t>
            </a:r>
          </a:p>
          <a:p>
            <a:r>
              <a:rPr lang="en-US" sz="2500" dirty="0">
                <a:latin typeface="Segoe UI" panose="020B0502040204020203" pitchFamily="34" charset="0"/>
                <a:cs typeface="Segoe UI" panose="020B0502040204020203" pitchFamily="34" charset="0"/>
              </a:rPr>
              <a:t>In order to assess </a:t>
            </a:r>
            <a:r>
              <a:rPr lang="en-US" sz="25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informed</a:t>
            </a:r>
            <a:r>
              <a:rPr lang="en-US" sz="2500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5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opinions</a:t>
            </a:r>
            <a:r>
              <a:rPr lang="en-US" sz="2500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500" dirty="0">
                <a:latin typeface="Segoe UI" panose="020B0502040204020203" pitchFamily="34" charset="0"/>
                <a:cs typeface="Segoe UI" panose="020B0502040204020203" pitchFamily="34" charset="0"/>
              </a:rPr>
              <a:t>of fusion energy, we provided participants with general information about fusion energy and about the potential consequences of developing fusion before asking them questions</a:t>
            </a:r>
          </a:p>
        </p:txBody>
      </p:sp>
      <p:pic>
        <p:nvPicPr>
          <p:cNvPr id="4" name="Imagen 3" descr="Resultado de imagen de eurofusion ma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890" y="1967344"/>
            <a:ext cx="5246255" cy="320631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0" y="0"/>
            <a:ext cx="12192000" cy="1152939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noFill/>
              </a:ln>
              <a:effectLst/>
            </a:endParaRPr>
          </a:p>
        </p:txBody>
      </p:sp>
      <p:pic>
        <p:nvPicPr>
          <p:cNvPr id="6" name="Picture 3" descr="EurofusionDisc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991" y="226229"/>
            <a:ext cx="918909" cy="700480"/>
          </a:xfrm>
          <a:prstGeom prst="rect">
            <a:avLst/>
          </a:prstGeom>
        </p:spPr>
      </p:pic>
      <p:sp>
        <p:nvSpPr>
          <p:cNvPr id="7" name="Title 4">
            <a:extLst>
              <a:ext uri="{FF2B5EF4-FFF2-40B4-BE49-F238E27FC236}">
                <a16:creationId xmlns:a16="http://schemas.microsoft.com/office/drawing/2014/main" id="{F6616389-6766-404C-925D-BCB14C12AE17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787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Method</a:t>
            </a:r>
          </a:p>
        </p:txBody>
      </p:sp>
    </p:spTree>
    <p:extLst>
      <p:ext uri="{BB962C8B-B14F-4D97-AF65-F5344CB8AC3E}">
        <p14:creationId xmlns:p14="http://schemas.microsoft.com/office/powerpoint/2010/main" val="2286247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349459" y="248402"/>
            <a:ext cx="3087320" cy="3112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400" b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1</a:t>
            </a:r>
            <a:r>
              <a:rPr lang="en-GB" sz="14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GB" sz="1400" i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of the questionnaire</a:t>
            </a:r>
            <a:endParaRPr lang="es-E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1189668" y="596141"/>
            <a:ext cx="3389811" cy="5852150"/>
            <a:chOff x="3912326" y="572589"/>
            <a:chExt cx="3389811" cy="5852150"/>
          </a:xfrm>
        </p:grpSpPr>
        <p:sp>
          <p:nvSpPr>
            <p:cNvPr id="12" name="Rectángulo redondeado 11"/>
            <p:cNvSpPr/>
            <p:nvPr/>
          </p:nvSpPr>
          <p:spPr>
            <a:xfrm>
              <a:off x="3927566" y="572589"/>
              <a:ext cx="3361508" cy="49638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200" b="1" dirty="0" err="1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Introduction</a:t>
              </a:r>
              <a:r>
                <a:rPr lang="es-ES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to </a:t>
              </a:r>
              <a:r>
                <a:rPr lang="es-ES" sz="1200" b="1" dirty="0" err="1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the</a:t>
              </a:r>
              <a:r>
                <a:rPr lang="es-ES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s-ES" sz="1200" b="1" dirty="0" err="1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study</a:t>
              </a:r>
              <a:endParaRPr lang="es-ES" sz="12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3927566" y="1343297"/>
              <a:ext cx="3361508" cy="49638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Prior </a:t>
              </a:r>
              <a:r>
                <a:rPr lang="es-ES" sz="1200" dirty="0" err="1">
                  <a:latin typeface="Segoe UI" panose="020B0502040204020203" pitchFamily="34" charset="0"/>
                  <a:cs typeface="Segoe UI" panose="020B0502040204020203" pitchFamily="34" charset="0"/>
                </a:rPr>
                <a:t>attitudes</a:t>
              </a:r>
              <a:endParaRPr lang="es-ES" sz="12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" name="Rectángulo redondeado 13"/>
            <p:cNvSpPr/>
            <p:nvPr/>
          </p:nvSpPr>
          <p:spPr>
            <a:xfrm>
              <a:off x="3927566" y="2114005"/>
              <a:ext cx="3361508" cy="49638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200" b="1" dirty="0" err="1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Introduction</a:t>
              </a:r>
              <a:r>
                <a:rPr lang="es-ES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to </a:t>
              </a:r>
              <a:r>
                <a:rPr lang="es-ES" sz="1200" b="1" dirty="0" err="1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fusion</a:t>
              </a:r>
              <a:r>
                <a:rPr lang="es-ES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s-ES" sz="1200" b="1" dirty="0" err="1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energy</a:t>
              </a:r>
              <a:endParaRPr lang="es-ES" sz="12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Rectángulo redondeado 14"/>
            <p:cNvSpPr/>
            <p:nvPr/>
          </p:nvSpPr>
          <p:spPr>
            <a:xfrm>
              <a:off x="3927566" y="2884713"/>
              <a:ext cx="3361508" cy="49638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200" dirty="0" err="1">
                  <a:latin typeface="Segoe UI" panose="020B0502040204020203" pitchFamily="34" charset="0"/>
                  <a:cs typeface="Segoe UI" panose="020B0502040204020203" pitchFamily="34" charset="0"/>
                </a:rPr>
                <a:t>Awareness</a:t>
              </a:r>
              <a:r>
                <a:rPr lang="es-E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 and personal </a:t>
              </a:r>
              <a:r>
                <a:rPr lang="es-ES" sz="1200" dirty="0" err="1">
                  <a:latin typeface="Segoe UI" panose="020B0502040204020203" pitchFamily="34" charset="0"/>
                  <a:cs typeface="Segoe UI" panose="020B0502040204020203" pitchFamily="34" charset="0"/>
                </a:rPr>
                <a:t>relevance</a:t>
              </a:r>
              <a:endParaRPr lang="es-ES" sz="12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Rectángulo redondeado 15"/>
            <p:cNvSpPr/>
            <p:nvPr/>
          </p:nvSpPr>
          <p:spPr>
            <a:xfrm>
              <a:off x="3927566" y="3655421"/>
              <a:ext cx="3361508" cy="49638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200" b="1" dirty="0" err="1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Background</a:t>
              </a:r>
              <a:r>
                <a:rPr lang="es-ES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s-ES" sz="1200" b="1" dirty="0" err="1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information</a:t>
              </a:r>
              <a:r>
                <a:rPr lang="es-ES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s-ES" sz="1200" b="1" dirty="0" err="1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on</a:t>
              </a:r>
              <a:r>
                <a:rPr lang="es-ES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s-ES" sz="1200" b="1" dirty="0" err="1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fusion</a:t>
              </a:r>
              <a:endParaRPr lang="es-ES" sz="12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Rectángulo redondeado 16"/>
            <p:cNvSpPr/>
            <p:nvPr/>
          </p:nvSpPr>
          <p:spPr>
            <a:xfrm>
              <a:off x="3912326" y="4426129"/>
              <a:ext cx="3361508" cy="49638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200" dirty="0" err="1">
                  <a:latin typeface="Segoe UI" panose="020B0502040204020203" pitchFamily="34" charset="0"/>
                  <a:cs typeface="Segoe UI" panose="020B0502040204020203" pitchFamily="34" charset="0"/>
                </a:rPr>
                <a:t>Initial</a:t>
              </a:r>
              <a:r>
                <a:rPr lang="es-E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s-ES" sz="1200" dirty="0" err="1">
                  <a:latin typeface="Segoe UI" panose="020B0502040204020203" pitchFamily="34" charset="0"/>
                  <a:cs typeface="Segoe UI" panose="020B0502040204020203" pitchFamily="34" charset="0"/>
                </a:rPr>
                <a:t>evaluation</a:t>
              </a:r>
              <a:r>
                <a:rPr lang="es-E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s-ES" sz="1200" dirty="0" err="1">
                  <a:latin typeface="Segoe UI" panose="020B0502040204020203" pitchFamily="34" charset="0"/>
                  <a:cs typeface="Segoe UI" panose="020B0502040204020203" pitchFamily="34" charset="0"/>
                </a:rPr>
                <a:t>affects</a:t>
              </a:r>
              <a:r>
                <a:rPr lang="es-E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 and </a:t>
              </a:r>
              <a:r>
                <a:rPr lang="es-ES" sz="1200" dirty="0" err="1">
                  <a:latin typeface="Segoe UI" panose="020B0502040204020203" pitchFamily="34" charset="0"/>
                  <a:cs typeface="Segoe UI" panose="020B0502040204020203" pitchFamily="34" charset="0"/>
                </a:rPr>
                <a:t>beliefs</a:t>
              </a:r>
              <a:endParaRPr lang="es-ES" sz="12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Rectángulo redondeado 17"/>
            <p:cNvSpPr/>
            <p:nvPr/>
          </p:nvSpPr>
          <p:spPr>
            <a:xfrm>
              <a:off x="3912326" y="5177240"/>
              <a:ext cx="3361508" cy="49638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200" b="1" dirty="0" err="1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Information</a:t>
              </a:r>
              <a:r>
                <a:rPr lang="es-ES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s-ES" sz="1200" b="1" dirty="0" err="1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on</a:t>
              </a:r>
              <a:r>
                <a:rPr lang="es-ES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s-ES" sz="1200" b="1" dirty="0" err="1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consequences</a:t>
              </a:r>
              <a:endParaRPr lang="es-ES" sz="12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Rectángulo redondeado 18"/>
            <p:cNvSpPr/>
            <p:nvPr/>
          </p:nvSpPr>
          <p:spPr>
            <a:xfrm>
              <a:off x="3940629" y="5928351"/>
              <a:ext cx="3361508" cy="49638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Global </a:t>
              </a:r>
              <a:r>
                <a:rPr lang="es-ES" sz="1200" dirty="0" err="1">
                  <a:latin typeface="Segoe UI" panose="020B0502040204020203" pitchFamily="34" charset="0"/>
                  <a:cs typeface="Segoe UI" panose="020B0502040204020203" pitchFamily="34" charset="0"/>
                </a:rPr>
                <a:t>evaluation</a:t>
              </a:r>
              <a:r>
                <a:rPr lang="es-E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s-ES" sz="1200" dirty="0" err="1">
                  <a:latin typeface="Segoe UI" panose="020B0502040204020203" pitchFamily="34" charset="0"/>
                  <a:cs typeface="Segoe UI" panose="020B0502040204020203" pitchFamily="34" charset="0"/>
                </a:rPr>
                <a:t>acceptance</a:t>
              </a:r>
              <a:r>
                <a:rPr lang="es-ES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 and </a:t>
              </a:r>
              <a:r>
                <a:rPr lang="es-ES" sz="1200" dirty="0" err="1">
                  <a:latin typeface="Segoe UI" panose="020B0502040204020203" pitchFamily="34" charset="0"/>
                  <a:cs typeface="Segoe UI" panose="020B0502040204020203" pitchFamily="34" charset="0"/>
                </a:rPr>
                <a:t>support</a:t>
              </a:r>
              <a:endParaRPr lang="es-ES" sz="12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lecha abajo 19"/>
            <p:cNvSpPr/>
            <p:nvPr/>
          </p:nvSpPr>
          <p:spPr>
            <a:xfrm>
              <a:off x="5572397" y="1108171"/>
              <a:ext cx="97971" cy="248194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Flecha abajo 20"/>
            <p:cNvSpPr/>
            <p:nvPr/>
          </p:nvSpPr>
          <p:spPr>
            <a:xfrm>
              <a:off x="5572396" y="1887582"/>
              <a:ext cx="97971" cy="248194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Flecha abajo 21"/>
            <p:cNvSpPr/>
            <p:nvPr/>
          </p:nvSpPr>
          <p:spPr>
            <a:xfrm>
              <a:off x="5572396" y="2651756"/>
              <a:ext cx="97971" cy="248194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Flecha abajo 22"/>
            <p:cNvSpPr/>
            <p:nvPr/>
          </p:nvSpPr>
          <p:spPr>
            <a:xfrm>
              <a:off x="5572395" y="3413761"/>
              <a:ext cx="97971" cy="248194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4" name="Flecha abajo 23"/>
            <p:cNvSpPr/>
            <p:nvPr/>
          </p:nvSpPr>
          <p:spPr>
            <a:xfrm>
              <a:off x="5572395" y="4185554"/>
              <a:ext cx="97971" cy="248194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Flecha abajo 24"/>
            <p:cNvSpPr/>
            <p:nvPr/>
          </p:nvSpPr>
          <p:spPr>
            <a:xfrm>
              <a:off x="5572394" y="4952994"/>
              <a:ext cx="97971" cy="248194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" name="Flecha abajo 25"/>
            <p:cNvSpPr/>
            <p:nvPr/>
          </p:nvSpPr>
          <p:spPr>
            <a:xfrm>
              <a:off x="5572394" y="5725877"/>
              <a:ext cx="97971" cy="248194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055A4A7F-311C-4E10-8537-F69A9E7009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008349"/>
              </p:ext>
            </p:extLst>
          </p:nvPr>
        </p:nvGraphicFramePr>
        <p:xfrm>
          <a:off x="5666282" y="2219288"/>
          <a:ext cx="6056025" cy="32308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018675">
                  <a:extLst>
                    <a:ext uri="{9D8B030D-6E8A-4147-A177-3AD203B41FA5}">
                      <a16:colId xmlns:a16="http://schemas.microsoft.com/office/drawing/2014/main" val="2035594760"/>
                    </a:ext>
                  </a:extLst>
                </a:gridCol>
                <a:gridCol w="2018675">
                  <a:extLst>
                    <a:ext uri="{9D8B030D-6E8A-4147-A177-3AD203B41FA5}">
                      <a16:colId xmlns:a16="http://schemas.microsoft.com/office/drawing/2014/main" val="2577194653"/>
                    </a:ext>
                  </a:extLst>
                </a:gridCol>
                <a:gridCol w="2018675">
                  <a:extLst>
                    <a:ext uri="{9D8B030D-6E8A-4147-A177-3AD203B41FA5}">
                      <a16:colId xmlns:a16="http://schemas.microsoft.com/office/drawing/2014/main" val="288543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/>
                        <a:t>General </a:t>
                      </a:r>
                      <a:r>
                        <a:rPr lang="es-ES" sz="2000" dirty="0" err="1"/>
                        <a:t>information</a:t>
                      </a:r>
                      <a:r>
                        <a:rPr lang="es-ES" sz="2000" dirty="0"/>
                        <a:t> </a:t>
                      </a:r>
                      <a:r>
                        <a:rPr lang="es-ES" sz="2000" dirty="0" err="1"/>
                        <a:t>about</a:t>
                      </a:r>
                      <a:r>
                        <a:rPr lang="es-ES" sz="2000" dirty="0"/>
                        <a:t> fusión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err="1"/>
                        <a:t>Information</a:t>
                      </a:r>
                      <a:r>
                        <a:rPr lang="es-ES" sz="2000" dirty="0"/>
                        <a:t> </a:t>
                      </a:r>
                      <a:r>
                        <a:rPr lang="es-ES" sz="2000" dirty="0" err="1"/>
                        <a:t>about</a:t>
                      </a:r>
                      <a:r>
                        <a:rPr lang="es-ES" sz="2000" dirty="0"/>
                        <a:t> </a:t>
                      </a:r>
                      <a:r>
                        <a:rPr lang="es-ES" sz="2000" dirty="0" err="1"/>
                        <a:t>consequences</a:t>
                      </a:r>
                      <a:r>
                        <a:rPr lang="es-ES" sz="2000" dirty="0"/>
                        <a:t> </a:t>
                      </a:r>
                      <a:r>
                        <a:rPr lang="es-ES" sz="2000" dirty="0" err="1"/>
                        <a:t>of</a:t>
                      </a:r>
                      <a:r>
                        <a:rPr lang="es-ES" sz="2000" dirty="0"/>
                        <a:t> fusión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err="1"/>
                        <a:t>Information</a:t>
                      </a:r>
                      <a:r>
                        <a:rPr lang="es-ES" sz="2000" dirty="0"/>
                        <a:t> </a:t>
                      </a:r>
                      <a:r>
                        <a:rPr lang="es-ES" sz="2000" dirty="0" err="1"/>
                        <a:t>about</a:t>
                      </a:r>
                      <a:r>
                        <a:rPr lang="es-ES" sz="2000" dirty="0"/>
                        <a:t> </a:t>
                      </a:r>
                      <a:r>
                        <a:rPr lang="es-ES" sz="2000" dirty="0" err="1"/>
                        <a:t>stakeholder</a:t>
                      </a:r>
                      <a:r>
                        <a:rPr lang="es-ES" sz="2000" dirty="0"/>
                        <a:t> </a:t>
                      </a:r>
                      <a:r>
                        <a:rPr lang="es-ES" sz="2000" dirty="0" err="1"/>
                        <a:t>views</a:t>
                      </a:r>
                      <a:endParaRPr lang="es-ES" sz="2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26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" sz="2000" dirty="0"/>
                        <a:t>200 </a:t>
                      </a:r>
                      <a:r>
                        <a:rPr lang="es-ES" sz="2000" dirty="0" err="1"/>
                        <a:t>words</a:t>
                      </a:r>
                      <a:endParaRPr lang="es-ES" sz="2000" dirty="0"/>
                    </a:p>
                    <a:p>
                      <a:pPr algn="l"/>
                      <a:r>
                        <a:rPr lang="es-ES" sz="2000" dirty="0"/>
                        <a:t>Neutral </a:t>
                      </a:r>
                      <a:r>
                        <a:rPr lang="es-ES" sz="2000" dirty="0" err="1"/>
                        <a:t>to</a:t>
                      </a:r>
                      <a:r>
                        <a:rPr lang="es-ES" sz="2000" dirty="0"/>
                        <a:t> positive</a:t>
                      </a:r>
                    </a:p>
                    <a:p>
                      <a:pPr algn="l"/>
                      <a:r>
                        <a:rPr lang="es-ES" sz="2000" dirty="0" err="1"/>
                        <a:t>All</a:t>
                      </a:r>
                      <a:r>
                        <a:rPr lang="es-ES" sz="2000" dirty="0"/>
                        <a:t> </a:t>
                      </a:r>
                      <a:r>
                        <a:rPr lang="es-ES" sz="2000" dirty="0" err="1"/>
                        <a:t>participants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2000" dirty="0" err="1"/>
                        <a:t>Brief</a:t>
                      </a:r>
                      <a:r>
                        <a:rPr lang="es-ES" sz="2000" dirty="0"/>
                        <a:t> </a:t>
                      </a:r>
                      <a:r>
                        <a:rPr lang="es-ES" sz="2000" dirty="0" err="1"/>
                        <a:t>information</a:t>
                      </a:r>
                      <a:r>
                        <a:rPr lang="es-ES" sz="2000" dirty="0"/>
                        <a:t> </a:t>
                      </a:r>
                      <a:r>
                        <a:rPr lang="es-ES" sz="2000" dirty="0" err="1"/>
                        <a:t>on</a:t>
                      </a:r>
                      <a:r>
                        <a:rPr lang="es-ES" sz="2000" dirty="0"/>
                        <a:t> </a:t>
                      </a:r>
                      <a:r>
                        <a:rPr lang="es-ES" sz="2000" dirty="0" err="1"/>
                        <a:t>consequences</a:t>
                      </a:r>
                      <a:r>
                        <a:rPr lang="es-ES" sz="2000" dirty="0"/>
                        <a:t> (</a:t>
                      </a:r>
                      <a:r>
                        <a:rPr lang="es-ES" sz="2000" dirty="0" err="1"/>
                        <a:t>reviewed</a:t>
                      </a:r>
                      <a:r>
                        <a:rPr lang="es-ES" sz="2000" dirty="0"/>
                        <a:t> </a:t>
                      </a:r>
                      <a:r>
                        <a:rPr lang="es-ES" sz="2000" dirty="0" err="1"/>
                        <a:t>by</a:t>
                      </a:r>
                      <a:r>
                        <a:rPr lang="es-ES" sz="2000" dirty="0"/>
                        <a:t> </a:t>
                      </a:r>
                      <a:r>
                        <a:rPr lang="es-ES" sz="2000" dirty="0" err="1"/>
                        <a:t>experts</a:t>
                      </a:r>
                      <a:r>
                        <a:rPr lang="es-ES" sz="2000" dirty="0"/>
                        <a:t>) </a:t>
                      </a:r>
                      <a:r>
                        <a:rPr lang="es-ES" sz="2000" dirty="0" err="1"/>
                        <a:t>to</a:t>
                      </a:r>
                      <a:r>
                        <a:rPr lang="es-ES" sz="2000" dirty="0"/>
                        <a:t> be </a:t>
                      </a:r>
                      <a:r>
                        <a:rPr lang="es-ES" sz="2000" dirty="0" err="1"/>
                        <a:t>evaluated</a:t>
                      </a:r>
                      <a:r>
                        <a:rPr lang="es-ES" sz="2000" dirty="0"/>
                        <a:t> </a:t>
                      </a:r>
                      <a:r>
                        <a:rPr lang="es-ES" sz="2000" dirty="0" err="1"/>
                        <a:t>by</a:t>
                      </a:r>
                      <a:r>
                        <a:rPr lang="es-ES" sz="2000" dirty="0"/>
                        <a:t> </a:t>
                      </a:r>
                      <a:r>
                        <a:rPr lang="es-ES" sz="2000" dirty="0" err="1"/>
                        <a:t>participants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2000" dirty="0"/>
                        <a:t>Controversial </a:t>
                      </a:r>
                      <a:r>
                        <a:rPr lang="es-ES" sz="2000" dirty="0" err="1"/>
                        <a:t>information</a:t>
                      </a:r>
                      <a:endParaRPr lang="es-ES" sz="2000" dirty="0"/>
                    </a:p>
                    <a:p>
                      <a:pPr algn="l"/>
                      <a:r>
                        <a:rPr lang="es-ES" sz="2000" dirty="0"/>
                        <a:t>10% </a:t>
                      </a:r>
                      <a:r>
                        <a:rPr lang="es-ES" sz="2000" dirty="0" err="1"/>
                        <a:t>of</a:t>
                      </a:r>
                      <a:r>
                        <a:rPr lang="es-ES" sz="2000" dirty="0"/>
                        <a:t> </a:t>
                      </a:r>
                      <a:r>
                        <a:rPr lang="es-ES" sz="2000" dirty="0" err="1"/>
                        <a:t>participants</a:t>
                      </a:r>
                      <a:endParaRPr lang="es-ES" sz="2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0193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5647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0"/>
            <a:ext cx="627159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 txBox="1">
            <a:spLocks/>
          </p:cNvSpPr>
          <p:nvPr/>
        </p:nvSpPr>
        <p:spPr>
          <a:xfrm>
            <a:off x="3135795" y="2961103"/>
            <a:ext cx="4217504" cy="23876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</a:rPr>
              <a:t>Key results</a:t>
            </a:r>
            <a:endParaRPr lang="es-ES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Resultado de imagen de key resul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806" y="2881312"/>
            <a:ext cx="4181475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2218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1150</TotalTime>
  <Words>1034</Words>
  <Application>Microsoft Office PowerPoint</Application>
  <PresentationFormat>Panorámica</PresentationFormat>
  <Paragraphs>187</Paragraphs>
  <Slides>28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Segoe UI</vt:lpstr>
      <vt:lpstr>Times New Roman</vt:lpstr>
      <vt:lpstr>Wingdings</vt:lpstr>
      <vt:lpstr>Tema de Office</vt:lpstr>
      <vt:lpstr>What lies behind public acceptance of fusion? A European Study</vt:lpstr>
      <vt:lpstr>Presentación de PowerPoint</vt:lpstr>
      <vt:lpstr>Presentación de PowerPoint</vt:lpstr>
      <vt:lpstr>Presentación de PowerPoint</vt:lpstr>
      <vt:lpstr>Presentación de PowerPoint</vt:lpstr>
      <vt:lpstr>Our study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Three types of countries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Thank you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Christian Oltra</dc:creator>
  <cp:lastModifiedBy>Hewlett-Packard Company</cp:lastModifiedBy>
  <cp:revision>81</cp:revision>
  <dcterms:created xsi:type="dcterms:W3CDTF">2019-10-01T08:22:10Z</dcterms:created>
  <dcterms:modified xsi:type="dcterms:W3CDTF">2019-10-09T08:03:13Z</dcterms:modified>
</cp:coreProperties>
</file>